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3"/>
    <p:sldMasterId id="2147483676" r:id="rId4"/>
  </p:sldMasterIdLst>
  <p:notesMasterIdLst>
    <p:notesMasterId r:id="rId7"/>
  </p:notesMasterIdLst>
  <p:handoutMasterIdLst>
    <p:handoutMasterId r:id="rId20"/>
  </p:handoutMasterIdLst>
  <p:sldIdLst>
    <p:sldId id="476" r:id="rId5"/>
    <p:sldId id="480" r:id="rId6"/>
    <p:sldId id="481" r:id="rId8"/>
    <p:sldId id="482" r:id="rId9"/>
    <p:sldId id="485" r:id="rId10"/>
    <p:sldId id="484" r:id="rId11"/>
    <p:sldId id="489" r:id="rId12"/>
    <p:sldId id="486" r:id="rId13"/>
    <p:sldId id="487" r:id="rId14"/>
    <p:sldId id="500" r:id="rId15"/>
    <p:sldId id="398" r:id="rId16"/>
    <p:sldId id="432" r:id="rId17"/>
    <p:sldId id="479" r:id="rId18"/>
    <p:sldId id="507" r:id="rId19"/>
  </p:sldIdLst>
  <p:sldSz cx="9144000" cy="5144135" type="screen16x9"/>
  <p:notesSz cx="6858000" cy="9144000"/>
  <p:embeddedFontLst>
    <p:embeddedFont>
      <p:font typeface="Arial Rounded MT Bold" panose="020F0704030504030204" charset="0"/>
      <p:regular r:id="rId25"/>
    </p:embeddedFont>
  </p:embeddedFontLst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FCB"/>
    <a:srgbClr val="1F83CD"/>
    <a:srgbClr val="66BAEE"/>
    <a:srgbClr val="61B6EF"/>
    <a:srgbClr val="6BBEF0"/>
    <a:srgbClr val="1B80CB"/>
    <a:srgbClr val="5A9BD5"/>
    <a:srgbClr val="3B5DD1"/>
    <a:srgbClr val="4050FE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878" y="82"/>
      </p:cViewPr>
      <p:guideLst>
        <p:guide pos="144"/>
        <p:guide pos="613"/>
        <p:guide orient="horz" pos="2881"/>
        <p:guide/>
        <p:guide pos="28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85.xml"/><Relationship Id="rId25" Type="http://schemas.openxmlformats.org/officeDocument/2006/relationships/font" Target="fonts/font1.fntdata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Normal" panose="020B0400000000000000" charset="-122"/>
              </a:rPr>
            </a:fld>
            <a:endParaRPr lang="zh-CN" altLang="en-US">
              <a:latin typeface="思源黑体 CN Normal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Normal" panose="020B0400000000000000" charset="-122"/>
              </a:rPr>
            </a:fld>
            <a:endParaRPr lang="zh-CN" altLang="en-US">
              <a:latin typeface="思源黑体 CN Normal" panose="020B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specy network</a:t>
            </a:r>
            <a:r>
              <a:rPr lang="zh-CN" altLang="en-US"/>
              <a:t>设计</a:t>
            </a:r>
            <a:r>
              <a:rPr lang="zh-CN" altLang="en-US"/>
              <a:t>中涉及到的角色可以分为</a:t>
            </a:r>
            <a:r>
              <a:rPr lang="zh-CN" altLang="en-US"/>
              <a:t>三个。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第一个是目标链，也就是用户真正期望交易发生的位置。当前的目标链可以是任意一个支持了</a:t>
            </a:r>
            <a:r>
              <a:rPr lang="en-US" altLang="zh-CN"/>
              <a:t>IBC</a:t>
            </a:r>
            <a:r>
              <a:rPr lang="zh-CN" altLang="en-US"/>
              <a:t>协议的区块链，如</a:t>
            </a:r>
            <a:r>
              <a:rPr lang="en-US" altLang="zh-CN"/>
              <a:t>osmosis</a:t>
            </a:r>
            <a:r>
              <a:rPr lang="zh-CN" altLang="en-US"/>
              <a:t>，</a:t>
            </a:r>
            <a:r>
              <a:rPr lang="en-US" altLang="zh-CN"/>
              <a:t>evmos</a:t>
            </a:r>
            <a:r>
              <a:rPr lang="zh-CN" altLang="en-US"/>
              <a:t>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第二个是</a:t>
            </a:r>
            <a:r>
              <a:rPr lang="en-US" altLang="zh-CN"/>
              <a:t>specy chain</a:t>
            </a:r>
            <a:r>
              <a:rPr lang="zh-CN" altLang="en-US"/>
              <a:t>，负责用户，任务和</a:t>
            </a:r>
            <a:r>
              <a:rPr lang="en-US" altLang="zh-CN"/>
              <a:t>Executor</a:t>
            </a:r>
            <a:r>
              <a:rPr lang="zh-CN" altLang="en-US"/>
              <a:t>的管理。同时负责通过</a:t>
            </a:r>
            <a:r>
              <a:rPr lang="en-US" altLang="zh-CN"/>
              <a:t>IBC</a:t>
            </a:r>
            <a:r>
              <a:rPr lang="zh-CN" altLang="en-US"/>
              <a:t>将交易路由到</a:t>
            </a:r>
            <a:r>
              <a:rPr lang="en-US" altLang="zh-CN"/>
              <a:t>target chain</a:t>
            </a:r>
            <a:r>
              <a:rPr lang="zh-CN" altLang="en-US"/>
              <a:t>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第三个是</a:t>
            </a:r>
            <a:r>
              <a:rPr lang="en-US" altLang="zh-CN"/>
              <a:t>Executor</a:t>
            </a:r>
            <a:r>
              <a:rPr lang="zh-CN" altLang="en-US"/>
              <a:t>，</a:t>
            </a:r>
            <a:r>
              <a:rPr lang="en-US" altLang="zh-CN"/>
              <a:t>Executor</a:t>
            </a:r>
            <a:r>
              <a:rPr lang="zh-CN" altLang="en-US"/>
              <a:t>是链下的任务执行引擎。由三个部分组成，</a:t>
            </a:r>
            <a:r>
              <a:rPr lang="en-US" altLang="zh-CN"/>
              <a:t>Scheduler</a:t>
            </a:r>
            <a:r>
              <a:rPr lang="zh-CN" altLang="en-US"/>
              <a:t>负责注册任务的调度，</a:t>
            </a:r>
            <a:r>
              <a:rPr lang="en-US" altLang="zh-CN"/>
              <a:t>Engine</a:t>
            </a:r>
            <a:r>
              <a:rPr lang="zh-CN" altLang="en-US"/>
              <a:t>是运行在可信环境内的执行引擎，负责任务的执行，</a:t>
            </a:r>
            <a:r>
              <a:rPr lang="en-US" altLang="zh-CN"/>
              <a:t>Database</a:t>
            </a:r>
            <a:r>
              <a:rPr lang="zh-CN" altLang="en-US"/>
              <a:t>则负责为</a:t>
            </a:r>
            <a:r>
              <a:rPr lang="en-US" altLang="zh-CN"/>
              <a:t>Engine</a:t>
            </a:r>
            <a:r>
              <a:rPr lang="zh-CN" altLang="en-US"/>
              <a:t>的执行提供链上链下的</a:t>
            </a:r>
            <a:r>
              <a:rPr lang="zh-CN" altLang="en-US"/>
              <a:t>数据。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接下来用视频来看一下这个</a:t>
            </a:r>
            <a:r>
              <a:rPr lang="en-US" altLang="zh-CN"/>
              <a:t>demo</a:t>
            </a:r>
            <a:r>
              <a:rPr lang="zh-CN" altLang="en-US"/>
              <a:t>完整的</a:t>
            </a:r>
            <a:r>
              <a:rPr lang="zh-CN" altLang="en-US"/>
              <a:t>流程。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这里介绍</a:t>
            </a:r>
            <a:r>
              <a:rPr lang="zh-CN" altLang="en-US"/>
              <a:t>一下用户</a:t>
            </a:r>
            <a:r>
              <a:rPr lang="en-US" altLang="zh-CN"/>
              <a:t>a</a:t>
            </a:r>
            <a:r>
              <a:rPr lang="zh-CN" altLang="en-US"/>
              <a:t>在</a:t>
            </a:r>
            <a:r>
              <a:rPr lang="en-US" altLang="zh-CN"/>
              <a:t>specy Network</a:t>
            </a:r>
            <a:r>
              <a:rPr lang="zh-CN" altLang="en-US"/>
              <a:t>上部署的用户</a:t>
            </a:r>
            <a:r>
              <a:rPr lang="zh-CN" altLang="en-US"/>
              <a:t>定义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一个任务包括了几个基本要素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任务的</a:t>
            </a:r>
            <a:r>
              <a:rPr lang="zh-CN" altLang="en-US"/>
              <a:t>名称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任务的</a:t>
            </a:r>
            <a:r>
              <a:rPr lang="zh-CN" altLang="en-US"/>
              <a:t>创建者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目标的合约地址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目标执行的合约函数及其入参：这里的</a:t>
            </a:r>
            <a:r>
              <a:rPr lang="en-US" altLang="zh-CN"/>
              <a:t>follow</a:t>
            </a:r>
            <a:r>
              <a:rPr lang="zh-CN" altLang="en-US"/>
              <a:t>是合约函数，</a:t>
            </a:r>
            <a:r>
              <a:rPr lang="en-US" altLang="zh-CN"/>
              <a:t>new_follow</a:t>
            </a:r>
            <a:r>
              <a:rPr lang="zh-CN" altLang="en-US"/>
              <a:t>是关注的用户的地址</a:t>
            </a:r>
            <a:r>
              <a:rPr lang="zh-CN" altLang="en-US"/>
              <a:t>列表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rule file</a:t>
            </a:r>
            <a:r>
              <a:rPr lang="zh-CN" altLang="en-US"/>
              <a:t>则是使用</a:t>
            </a:r>
            <a:r>
              <a:rPr lang="en-US" altLang="zh-CN"/>
              <a:t>rule Language</a:t>
            </a:r>
            <a:r>
              <a:rPr lang="zh-CN" altLang="en-US"/>
              <a:t>定义的任务逻辑描述文件。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Entities</a:t>
            </a:r>
            <a:r>
              <a:rPr lang="zh-CN" altLang="en-US"/>
              <a:t>部分描述任务使用到的数据，这部分的定义和链下数据库的数据库表有对应</a:t>
            </a:r>
            <a:r>
              <a:rPr lang="zh-CN" altLang="en-US"/>
              <a:t>关系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input</a:t>
            </a:r>
            <a:r>
              <a:rPr lang="zh-CN" altLang="en-US"/>
              <a:t>用于描述</a:t>
            </a:r>
            <a:r>
              <a:rPr lang="en-US" altLang="zh-CN"/>
              <a:t>rule file</a:t>
            </a:r>
            <a:r>
              <a:rPr lang="zh-CN" altLang="en-US"/>
              <a:t>的</a:t>
            </a:r>
            <a:r>
              <a:rPr lang="zh-CN" altLang="en-US"/>
              <a:t>入参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output</a:t>
            </a:r>
            <a:r>
              <a:rPr lang="zh-CN" altLang="en-US"/>
              <a:t>则用于描述目标函数的输入参数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rules</a:t>
            </a:r>
            <a:r>
              <a:rPr lang="zh-CN" altLang="en-US"/>
              <a:t>中定义了任务的逻辑，</a:t>
            </a:r>
            <a:r>
              <a:rPr lang="en-US" altLang="zh-CN"/>
              <a:t>rules</a:t>
            </a:r>
            <a:r>
              <a:rPr lang="zh-CN" altLang="en-US"/>
              <a:t>中可以定义多条</a:t>
            </a:r>
            <a:r>
              <a:rPr lang="en-US" altLang="zh-CN"/>
              <a:t>rule</a:t>
            </a:r>
            <a:r>
              <a:rPr lang="zh-CN" altLang="en-US"/>
              <a:t>，每一条</a:t>
            </a:r>
            <a:r>
              <a:rPr lang="en-US" altLang="zh-CN"/>
              <a:t>rule</a:t>
            </a:r>
            <a:r>
              <a:rPr lang="zh-CN" altLang="en-US"/>
              <a:t>中的语句都构成一个没有分叉的线性执行流程。</a:t>
            </a:r>
            <a:r>
              <a:rPr lang="en-US" altLang="zh-CN"/>
              <a:t>rule</a:t>
            </a:r>
            <a:r>
              <a:rPr lang="zh-CN" altLang="en-US"/>
              <a:t>执行后会返回</a:t>
            </a:r>
            <a:r>
              <a:rPr lang="en-US" altLang="zh-CN"/>
              <a:t>true or false</a:t>
            </a:r>
            <a:r>
              <a:rPr lang="zh-CN" altLang="en-US"/>
              <a:t>，代表当前状态是否满足任务规定的</a:t>
            </a:r>
            <a:r>
              <a:rPr lang="zh-CN" altLang="en-US"/>
              <a:t>规则。在这个例子中，我们首先通过</a:t>
            </a:r>
            <a:r>
              <a:rPr lang="en-US" altLang="zh-CN"/>
              <a:t>select</a:t>
            </a:r>
            <a:r>
              <a:rPr lang="zh-CN" altLang="en-US"/>
              <a:t>获取了用户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en-US" altLang="zh-CN"/>
              <a:t>follow</a:t>
            </a:r>
            <a:r>
              <a:rPr lang="zh-CN" altLang="en-US"/>
              <a:t>，之后获取了用户</a:t>
            </a:r>
            <a:r>
              <a:rPr lang="en-US" altLang="zh-CN"/>
              <a:t>b</a:t>
            </a:r>
            <a:r>
              <a:rPr lang="zh-CN" altLang="en-US"/>
              <a:t>中所有的</a:t>
            </a:r>
            <a:r>
              <a:rPr lang="en-US" altLang="zh-CN"/>
              <a:t>follow</a:t>
            </a:r>
            <a:r>
              <a:rPr lang="zh-CN" altLang="en-US"/>
              <a:t>，最后筛选出了</a:t>
            </a:r>
            <a:r>
              <a:rPr lang="en-US" altLang="zh-CN"/>
              <a:t>b</a:t>
            </a:r>
            <a:r>
              <a:rPr lang="zh-CN" altLang="en-US"/>
              <a:t>关注而</a:t>
            </a:r>
            <a:r>
              <a:rPr lang="en-US" altLang="zh-CN"/>
              <a:t>a</a:t>
            </a:r>
            <a:r>
              <a:rPr lang="zh-CN" altLang="en-US"/>
              <a:t>没有关注的用户地址，并将地址赋值给了</a:t>
            </a:r>
            <a:r>
              <a:rPr lang="en-US" altLang="zh-CN"/>
              <a:t>output</a:t>
            </a:r>
            <a:r>
              <a:rPr lang="zh-CN" altLang="en-US"/>
              <a:t>作为任务目标函数的</a:t>
            </a:r>
            <a:r>
              <a:rPr lang="zh-CN" altLang="en-US"/>
              <a:t>入参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execute</a:t>
            </a:r>
            <a:r>
              <a:rPr lang="zh-CN" altLang="en-US"/>
              <a:t>中定义了</a:t>
            </a:r>
            <a:r>
              <a:rPr lang="en-US" altLang="zh-CN"/>
              <a:t>rule</a:t>
            </a:r>
            <a:r>
              <a:rPr lang="zh-CN" altLang="en-US"/>
              <a:t>的执行编排，根据</a:t>
            </a:r>
            <a:r>
              <a:rPr lang="en-US" altLang="zh-CN"/>
              <a:t>rule</a:t>
            </a:r>
            <a:r>
              <a:rPr lang="zh-CN" altLang="en-US"/>
              <a:t>执行结果是</a:t>
            </a:r>
            <a:r>
              <a:rPr lang="en-US" altLang="zh-CN"/>
              <a:t>true </a:t>
            </a:r>
            <a:r>
              <a:rPr lang="zh-CN" altLang="en-US"/>
              <a:t>或</a:t>
            </a:r>
            <a:r>
              <a:rPr lang="en-US" altLang="zh-CN"/>
              <a:t> false</a:t>
            </a:r>
            <a:r>
              <a:rPr lang="zh-CN" altLang="en-US"/>
              <a:t>，执行对应的下一条</a:t>
            </a:r>
            <a:r>
              <a:rPr lang="en-US" altLang="zh-CN"/>
              <a:t>rule</a:t>
            </a:r>
            <a:r>
              <a:rPr lang="zh-CN" altLang="en-US"/>
              <a:t>。各条</a:t>
            </a:r>
            <a:r>
              <a:rPr lang="en-US" altLang="zh-CN"/>
              <a:t>rule</a:t>
            </a:r>
            <a:r>
              <a:rPr lang="zh-CN" altLang="en-US"/>
              <a:t>之间形成一个二叉树状的编排</a:t>
            </a:r>
            <a:r>
              <a:rPr lang="zh-CN" altLang="en-US"/>
              <a:t>结构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checkdata</a:t>
            </a:r>
            <a:r>
              <a:rPr lang="zh-CN" altLang="en-US"/>
              <a:t>中定义了</a:t>
            </a:r>
            <a:r>
              <a:rPr lang="en-US" altLang="zh-CN"/>
              <a:t>rule file input </a:t>
            </a:r>
            <a:r>
              <a:rPr lang="zh-CN" altLang="en-US"/>
              <a:t>各字段对应的数据，在这里是用户</a:t>
            </a:r>
            <a:r>
              <a:rPr lang="en-US" altLang="zh-CN"/>
              <a:t>a</a:t>
            </a:r>
            <a:r>
              <a:rPr lang="zh-CN" altLang="en-US"/>
              <a:t>和用户</a:t>
            </a:r>
            <a:r>
              <a:rPr lang="en-US" altLang="zh-CN"/>
              <a:t>b</a:t>
            </a:r>
            <a:r>
              <a:rPr lang="zh-CN" altLang="en-US"/>
              <a:t>的</a:t>
            </a:r>
            <a:r>
              <a:rPr lang="zh-CN" altLang="en-US"/>
              <a:t>地址。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tags" Target="../tags/tag14.xml"/><Relationship Id="rId3" Type="http://schemas.openxmlformats.org/officeDocument/2006/relationships/image" Target="../media/image2.jpeg"/><Relationship Id="rId2" Type="http://schemas.openxmlformats.org/officeDocument/2006/relationships/tags" Target="../tags/tag13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25.xml"/><Relationship Id="rId7" Type="http://schemas.openxmlformats.org/officeDocument/2006/relationships/image" Target="../media/image8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2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image" Target="../media/image7.png"/><Relationship Id="rId4" Type="http://schemas.openxmlformats.org/officeDocument/2006/relationships/tags" Target="../tags/tag30.xml"/><Relationship Id="rId3" Type="http://schemas.openxmlformats.org/officeDocument/2006/relationships/image" Target="../media/image2.jpeg"/><Relationship Id="rId2" Type="http://schemas.openxmlformats.org/officeDocument/2006/relationships/tags" Target="../tags/tag29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image" Target="../media/image7.png"/><Relationship Id="rId4" Type="http://schemas.openxmlformats.org/officeDocument/2006/relationships/tags" Target="../tags/tag39.xml"/><Relationship Id="rId3" Type="http://schemas.openxmlformats.org/officeDocument/2006/relationships/image" Target="../media/image2.jpeg"/><Relationship Id="rId2" Type="http://schemas.openxmlformats.org/officeDocument/2006/relationships/tags" Target="../tags/tag38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1.png"/><Relationship Id="rId6" Type="http://schemas.openxmlformats.org/officeDocument/2006/relationships/tags" Target="../tags/tag51.xml"/><Relationship Id="rId5" Type="http://schemas.openxmlformats.org/officeDocument/2006/relationships/image" Target="../media/image10.png"/><Relationship Id="rId4" Type="http://schemas.openxmlformats.org/officeDocument/2006/relationships/tags" Target="../tags/tag50.xml"/><Relationship Id="rId3" Type="http://schemas.openxmlformats.org/officeDocument/2006/relationships/image" Target="../media/image2.jpeg"/><Relationship Id="rId2" Type="http://schemas.openxmlformats.org/officeDocument/2006/relationships/tags" Target="../tags/tag49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image" Target="../media/image7.png"/><Relationship Id="rId4" Type="http://schemas.openxmlformats.org/officeDocument/2006/relationships/tags" Target="../tags/tag60.xml"/><Relationship Id="rId3" Type="http://schemas.openxmlformats.org/officeDocument/2006/relationships/image" Target="../media/image2.jpeg"/><Relationship Id="rId2" Type="http://schemas.openxmlformats.org/officeDocument/2006/relationships/tags" Target="../tags/tag59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7.png"/><Relationship Id="rId4" Type="http://schemas.openxmlformats.org/officeDocument/2006/relationships/tags" Target="../tags/tag69.xml"/><Relationship Id="rId3" Type="http://schemas.openxmlformats.org/officeDocument/2006/relationships/image" Target="../media/image2.jpeg"/><Relationship Id="rId2" Type="http://schemas.openxmlformats.org/officeDocument/2006/relationships/tags" Target="../tags/tag68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7.png"/><Relationship Id="rId4" Type="http://schemas.openxmlformats.org/officeDocument/2006/relationships/tags" Target="../tags/tag77.xml"/><Relationship Id="rId3" Type="http://schemas.openxmlformats.org/officeDocument/2006/relationships/image" Target="../media/image2.jpeg"/><Relationship Id="rId2" Type="http://schemas.openxmlformats.org/officeDocument/2006/relationships/tags" Target="../tags/tag76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13.png"/><Relationship Id="rId7" Type="http://schemas.openxmlformats.org/officeDocument/2006/relationships/tags" Target="../tags/tag86.xml"/><Relationship Id="rId6" Type="http://schemas.openxmlformats.org/officeDocument/2006/relationships/image" Target="../media/image12.png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2.jpeg"/><Relationship Id="rId2" Type="http://schemas.openxmlformats.org/officeDocument/2006/relationships/tags" Target="../tags/tag8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7.png"/><Relationship Id="rId4" Type="http://schemas.openxmlformats.org/officeDocument/2006/relationships/tags" Target="../tags/tag94.xml"/><Relationship Id="rId3" Type="http://schemas.openxmlformats.org/officeDocument/2006/relationships/image" Target="../media/image2.jpeg"/><Relationship Id="rId2" Type="http://schemas.openxmlformats.org/officeDocument/2006/relationships/tags" Target="../tags/tag93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image" Target="../media/image2.jpe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2.jpeg"/><Relationship Id="rId2" Type="http://schemas.openxmlformats.org/officeDocument/2006/relationships/tags" Target="../tags/tag107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2.jpeg"/><Relationship Id="rId2" Type="http://schemas.openxmlformats.org/officeDocument/2006/relationships/tags" Target="../tags/tag115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2.jpeg"/><Relationship Id="rId2" Type="http://schemas.openxmlformats.org/officeDocument/2006/relationships/tags" Target="../tags/tag123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image" Target="../media/image2.jpeg"/><Relationship Id="rId2" Type="http://schemas.openxmlformats.org/officeDocument/2006/relationships/tags" Target="../tags/tag13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image" Target="../media/image2.jpeg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.xml"/><Relationship Id="rId7" Type="http://schemas.openxmlformats.org/officeDocument/2006/relationships/image" Target="../media/image4.png"/><Relationship Id="rId6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tags" Target="../tags/tag1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image" Target="../media/image6.png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7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2" y="332484"/>
            <a:ext cx="8139178" cy="331531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502412" y="714506"/>
            <a:ext cx="8139178" cy="404238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8"/>
            <a:ext cx="9143999" cy="5144162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907970" y="867880"/>
            <a:ext cx="7555230" cy="3751601"/>
          </a:xfrm>
          <a:prstGeom prst="rect">
            <a:avLst/>
          </a:prstGeom>
          <a:solidFill>
            <a:srgbClr val="062556">
              <a:alpha val="17000"/>
            </a:srgb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728186" y="695479"/>
            <a:ext cx="7554754" cy="3753444"/>
          </a:xfrm>
          <a:prstGeom prst="rect">
            <a:avLst/>
          </a:prstGeom>
          <a:solidFill>
            <a:schemeClr val="lt1">
              <a:alpha val="21000"/>
            </a:schemeClr>
          </a:solidFill>
          <a:ln w="38100" cmpd="sng">
            <a:solidFill>
              <a:srgbClr val="9DFBF1">
                <a:alpha val="49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"/>
            <a:ext cx="1495772" cy="12194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9" y="3596557"/>
            <a:ext cx="1624011" cy="154784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8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2" y="332484"/>
            <a:ext cx="8139178" cy="331531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502448" y="714506"/>
            <a:ext cx="3962432" cy="404238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4679158" y="714506"/>
            <a:ext cx="3962432" cy="404238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10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2" y="332484"/>
            <a:ext cx="8139178" cy="331531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02448" y="714506"/>
            <a:ext cx="3962432" cy="285802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502444" y="1055079"/>
            <a:ext cx="3962400" cy="3701711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4676813" y="714506"/>
            <a:ext cx="3962432" cy="285802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4676813" y="1055079"/>
            <a:ext cx="3962432" cy="3701711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9213"/>
            <a:ext cx="3764280" cy="25051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62" y="0"/>
            <a:ext cx="2566938" cy="2286876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8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48" y="332484"/>
            <a:ext cx="8139178" cy="331531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502448" y="714506"/>
            <a:ext cx="3962432" cy="404238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4679194" y="714506"/>
            <a:ext cx="3962432" cy="404238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7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7928351" y="714506"/>
            <a:ext cx="713238" cy="404238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502444" y="714500"/>
            <a:ext cx="7371076" cy="404238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2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02448" y="714506"/>
            <a:ext cx="8139178" cy="404238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" y="-4525"/>
            <a:ext cx="9143577" cy="5144162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307841" y="285562"/>
            <a:ext cx="8556894" cy="4572800"/>
          </a:xfrm>
          <a:prstGeom prst="rect">
            <a:avLst/>
          </a:prstGeom>
          <a:solidFill>
            <a:schemeClr val="lt1">
              <a:alpha val="20000"/>
            </a:schemeClr>
          </a:solidFill>
          <a:ln w="44450" cmpd="sng">
            <a:solidFill>
              <a:srgbClr val="9FF6EC">
                <a:alpha val="42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020"/>
          <a:stretch>
            <a:fillRect/>
          </a:stretch>
        </p:blipFill>
        <p:spPr>
          <a:xfrm>
            <a:off x="-4762" y="3730923"/>
            <a:ext cx="1824446" cy="14206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28" y="1668341"/>
            <a:ext cx="3170863" cy="347605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5"/>
          <p:cNvSpPr/>
          <p:nvPr>
            <p:ph type="title" idx="1" hasCustomPrompt="1"/>
            <p:custDataLst>
              <p:tags r:id="rId12"/>
            </p:custDataLst>
          </p:nvPr>
        </p:nvSpPr>
        <p:spPr>
          <a:xfrm>
            <a:off x="338451" y="2434672"/>
            <a:ext cx="7573613" cy="691636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750" b="1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微软雅黑" charset="-122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副标题 6"/>
          <p:cNvSpPr/>
          <p:nvPr>
            <p:ph type="subTitle" idx="2" hasCustomPrompt="1"/>
            <p:custDataLst>
              <p:tags r:id="rId13"/>
            </p:custDataLst>
          </p:nvPr>
        </p:nvSpPr>
        <p:spPr>
          <a:xfrm>
            <a:off x="355868" y="1511674"/>
            <a:ext cx="7537773" cy="879841"/>
          </a:xfrm>
          <a:noFill/>
        </p:spPr>
        <p:txBody>
          <a:bodyPr vert="horz" wrap="square" lIns="91440" tIns="45720" rIns="91440" bIns="0" rtlCol="0" anchor="b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700" b="0" i="0" u="none" strike="noStrike" kern="1200" cap="none" spc="350" normalizeH="0" baseline="0" noProof="1" dirty="0"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文本占位符 7"/>
          <p:cNvSpPr/>
          <p:nvPr>
            <p:ph type="body" idx="3" hasCustomPrompt="1"/>
            <p:custDataLst>
              <p:tags r:id="rId14"/>
            </p:custDataLst>
          </p:nvPr>
        </p:nvSpPr>
        <p:spPr>
          <a:xfrm>
            <a:off x="695090" y="3169464"/>
            <a:ext cx="6859331" cy="463259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0" i="0" u="none" strike="noStrike" kern="1200" cap="none" spc="3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460"/>
            <a:ext cx="282003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INTRODUCTION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7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19600" y="228190"/>
            <a:ext cx="8704800" cy="46880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61200" y="937064"/>
            <a:ext cx="7219800" cy="542795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960835" y="1622984"/>
            <a:ext cx="7219950" cy="258435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3617595" cy="5150592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7400" y="577901"/>
            <a:ext cx="2970000" cy="661616"/>
          </a:xfrm>
        </p:spPr>
        <p:txBody>
          <a:bodyPr anchor="ctr" anchorCtr="0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40100" y="1323231"/>
            <a:ext cx="2967300" cy="30704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3825900" y="577555"/>
            <a:ext cx="4860000" cy="3816621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19983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9000" y="586002"/>
            <a:ext cx="8232300" cy="469882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59000" y="1244918"/>
            <a:ext cx="8231981" cy="621109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59581" y="2106368"/>
            <a:ext cx="8224200" cy="25735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772561"/>
            <a:ext cx="9144000" cy="137183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3600" y="502288"/>
            <a:ext cx="8232300" cy="423974"/>
          </a:xfrm>
        </p:spPr>
        <p:txBody>
          <a:bodyPr anchor="ctr" anchorCtr="0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53628" y="1261121"/>
            <a:ext cx="8243100" cy="2408821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445500" y="3885980"/>
            <a:ext cx="8251200" cy="75883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68592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34700" y="178231"/>
            <a:ext cx="8278200" cy="331531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34700" y="1247618"/>
            <a:ext cx="4006800" cy="217118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681800" y="1247618"/>
            <a:ext cx="4025700" cy="217118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429300" y="3613232"/>
            <a:ext cx="4006800" cy="58600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4689900" y="3610532"/>
            <a:ext cx="4025700" cy="58600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719544"/>
            <a:ext cx="9144000" cy="370531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42100" y="1004576"/>
            <a:ext cx="6858000" cy="1790413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141810" y="2897607"/>
            <a:ext cx="6858000" cy="1242217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460"/>
            <a:ext cx="282003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INTRODUCTION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460"/>
            <a:ext cx="282003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SPECY</a:t>
            </a:r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rial Regular" panose="020B0604020202020204" charset="0"/>
                <a:ea typeface="+mj-ea"/>
                <a:cs typeface="Arial Regular" panose="020B0604020202020204" charset="0"/>
                <a:sym typeface="+mn-lt"/>
              </a:rPr>
              <a:t>-</a:t>
            </a:r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NETWORK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460"/>
            <a:ext cx="282003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DEMO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90588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2814745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938902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063058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437606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2549434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4661262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6773091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28600" y="3047301"/>
            <a:ext cx="1752325" cy="1371268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2405286" y="3047301"/>
            <a:ext cx="1752325" cy="1371268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163075" y="3062935"/>
            <a:ext cx="1752325" cy="1371268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572000" y="2704499"/>
            <a:ext cx="2156741" cy="2122345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645"/>
            <a:ext cx="376682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HOW  SPECY  NETWORK </a:t>
            </a:r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WORK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460"/>
            <a:ext cx="282003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SPECY</a:t>
            </a:r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rial Regular" panose="020B0604020202020204" charset="0"/>
                <a:ea typeface="+mj-ea"/>
                <a:cs typeface="Arial Regular" panose="020B0604020202020204" charset="0"/>
                <a:sym typeface="+mn-lt"/>
              </a:rPr>
              <a:t>-</a:t>
            </a:r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NETWORK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90588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2814745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938902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063058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437606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2549434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4661262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6773091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28600" y="3047301"/>
            <a:ext cx="1752325" cy="1371268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2405286" y="3047301"/>
            <a:ext cx="1752325" cy="1371268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163075" y="3062935"/>
            <a:ext cx="1752325" cy="1371268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572000" y="2704499"/>
            <a:ext cx="2156741" cy="2122345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" y="-4525"/>
            <a:ext cx="9143577" cy="5144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3022" cy="756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9836"/>
            <a:ext cx="943451" cy="9388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06" y="1521048"/>
            <a:ext cx="5550694" cy="36233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104" y="-18577"/>
            <a:ext cx="1455896" cy="2750508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15"/>
            </p:custDataLst>
          </p:nvPr>
        </p:nvSpPr>
        <p:spPr>
          <a:xfrm>
            <a:off x="312959" y="2234304"/>
            <a:ext cx="4910002" cy="703544"/>
          </a:xfrm>
          <a:noFill/>
          <a:ln>
            <a:noFill/>
          </a:ln>
        </p:spPr>
        <p:txBody>
          <a:bodyPr vert="horz" wrap="square" lIns="101600" tIns="38100" rIns="635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9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文本占位符 3"/>
          <p:cNvSpPr/>
          <p:nvPr>
            <p:ph type="body" idx="3" hasCustomPrompt="1"/>
            <p:custDataLst>
              <p:tags r:id="rId16"/>
            </p:custDataLst>
          </p:nvPr>
        </p:nvSpPr>
        <p:spPr>
          <a:xfrm>
            <a:off x="1785761" y="3908535"/>
            <a:ext cx="1964874" cy="262839"/>
          </a:xfrm>
          <a:noFill/>
          <a:ln>
            <a:noFill/>
          </a:ln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8" name="副标题 4"/>
          <p:cNvSpPr/>
          <p:nvPr>
            <p:ph type="subTitle" idx="4" hasCustomPrompt="1"/>
            <p:custDataLst>
              <p:tags r:id="rId17"/>
            </p:custDataLst>
          </p:nvPr>
        </p:nvSpPr>
        <p:spPr>
          <a:xfrm>
            <a:off x="1172351" y="1399468"/>
            <a:ext cx="3191218" cy="765420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450" b="1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文本占位符 5"/>
          <p:cNvSpPr/>
          <p:nvPr>
            <p:ph type="body" idx="5" hasCustomPrompt="1"/>
            <p:custDataLst>
              <p:tags r:id="rId18"/>
            </p:custDataLst>
          </p:nvPr>
        </p:nvSpPr>
        <p:spPr>
          <a:xfrm>
            <a:off x="312959" y="3056195"/>
            <a:ext cx="4910002" cy="696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5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5" Type="http://schemas.openxmlformats.org/officeDocument/2006/relationships/theme" Target="../theme/theme2.xml"/><Relationship Id="rId24" Type="http://schemas.openxmlformats.org/officeDocument/2006/relationships/tags" Target="../tags/tag153.xml"/><Relationship Id="rId23" Type="http://schemas.openxmlformats.org/officeDocument/2006/relationships/tags" Target="../tags/tag15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slideLayout" Target="../slideLayouts/slideLayout10.xml"/><Relationship Id="rId19" Type="http://schemas.openxmlformats.org/officeDocument/2006/relationships/tags" Target="../tags/tag148.xml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C68C">
                <a:alpha val="11000"/>
              </a:srgbClr>
            </a:gs>
            <a:gs pos="100000">
              <a:schemeClr val="accent1">
                <a:lumMod val="30000"/>
                <a:lumOff val="70000"/>
                <a:alpha val="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9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 CN Normal" panose="020B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332481"/>
            <a:ext cx="8139178" cy="331531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721175"/>
            <a:ext cx="8139178" cy="404238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4763208"/>
            <a:ext cx="2025000" cy="2376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4763208"/>
            <a:ext cx="2970000" cy="2376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4763208"/>
            <a:ext cx="2025000" cy="2376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C68C">
                <a:alpha val="11000"/>
              </a:srgbClr>
            </a:gs>
            <a:gs pos="100000">
              <a:schemeClr val="accent1">
                <a:lumMod val="30000"/>
                <a:lumOff val="70000"/>
                <a:alpha val="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9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 CN Normal" panose="020B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" Type="http://schemas.openxmlformats.org/officeDocument/2006/relationships/image" Target="../media/image1.sv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tags" Target="../tags/tag174.xml"/><Relationship Id="rId7" Type="http://schemas.openxmlformats.org/officeDocument/2006/relationships/image" Target="../media/image11.svg"/><Relationship Id="rId6" Type="http://schemas.openxmlformats.org/officeDocument/2006/relationships/image" Target="../media/image34.png"/><Relationship Id="rId5" Type="http://schemas.openxmlformats.org/officeDocument/2006/relationships/image" Target="../media/image10.svg"/><Relationship Id="rId4" Type="http://schemas.openxmlformats.org/officeDocument/2006/relationships/image" Target="../media/image33.png"/><Relationship Id="rId3" Type="http://schemas.openxmlformats.org/officeDocument/2006/relationships/image" Target="../media/image27.png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179.xml"/><Relationship Id="rId2" Type="http://schemas.openxmlformats.org/officeDocument/2006/relationships/image" Target="../media/image28.jpeg"/><Relationship Id="rId19" Type="http://schemas.openxmlformats.org/officeDocument/2006/relationships/image" Target="../media/image12.svg"/><Relationship Id="rId18" Type="http://schemas.openxmlformats.org/officeDocument/2006/relationships/image" Target="../media/image35.png"/><Relationship Id="rId17" Type="http://schemas.openxmlformats.org/officeDocument/2006/relationships/image" Target="../media/image32.jpeg"/><Relationship Id="rId16" Type="http://schemas.openxmlformats.org/officeDocument/2006/relationships/image" Target="../media/image4.svg"/><Relationship Id="rId15" Type="http://schemas.openxmlformats.org/officeDocument/2006/relationships/image" Target="../media/image21.png"/><Relationship Id="rId14" Type="http://schemas.openxmlformats.org/officeDocument/2006/relationships/image" Target="../media/image31.png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4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9.png"/><Relationship Id="rId7" Type="http://schemas.openxmlformats.org/officeDocument/2006/relationships/image" Target="../media/image1.sv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156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57.xml"/><Relationship Id="rId13" Type="http://schemas.openxmlformats.org/officeDocument/2006/relationships/image" Target="../media/image4.svg"/><Relationship Id="rId12" Type="http://schemas.openxmlformats.org/officeDocument/2006/relationships/image" Target="../media/image21.png"/><Relationship Id="rId11" Type="http://schemas.openxmlformats.org/officeDocument/2006/relationships/image" Target="../media/image3.svg"/><Relationship Id="rId10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9.png"/><Relationship Id="rId7" Type="http://schemas.openxmlformats.org/officeDocument/2006/relationships/image" Target="../media/image1.sv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158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59.xml"/><Relationship Id="rId13" Type="http://schemas.openxmlformats.org/officeDocument/2006/relationships/image" Target="../media/image4.svg"/><Relationship Id="rId12" Type="http://schemas.openxmlformats.org/officeDocument/2006/relationships/image" Target="../media/image21.png"/><Relationship Id="rId11" Type="http://schemas.openxmlformats.org/officeDocument/2006/relationships/image" Target="../media/image3.svg"/><Relationship Id="rId10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9.png"/><Relationship Id="rId7" Type="http://schemas.openxmlformats.org/officeDocument/2006/relationships/image" Target="../media/image1.sv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0" Type="http://schemas.openxmlformats.org/officeDocument/2006/relationships/notesSlide" Target="../notesSlides/notesSlide3.xml"/><Relationship Id="rId2" Type="http://schemas.openxmlformats.org/officeDocument/2006/relationships/tags" Target="../tags/tag160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61.xml"/><Relationship Id="rId17" Type="http://schemas.openxmlformats.org/officeDocument/2006/relationships/image" Target="../media/image6.svg"/><Relationship Id="rId16" Type="http://schemas.openxmlformats.org/officeDocument/2006/relationships/image" Target="../media/image23.png"/><Relationship Id="rId15" Type="http://schemas.openxmlformats.org/officeDocument/2006/relationships/image" Target="../media/image5.svg"/><Relationship Id="rId14" Type="http://schemas.openxmlformats.org/officeDocument/2006/relationships/image" Target="../media/image22.png"/><Relationship Id="rId13" Type="http://schemas.openxmlformats.org/officeDocument/2006/relationships/image" Target="../media/image4.svg"/><Relationship Id="rId12" Type="http://schemas.openxmlformats.org/officeDocument/2006/relationships/image" Target="../media/image21.png"/><Relationship Id="rId11" Type="http://schemas.openxmlformats.org/officeDocument/2006/relationships/image" Target="../media/image3.svg"/><Relationship Id="rId10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" Type="http://schemas.openxmlformats.org/officeDocument/2006/relationships/image" Target="../media/image1.svg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62.xml"/><Relationship Id="rId14" Type="http://schemas.openxmlformats.org/officeDocument/2006/relationships/image" Target="../media/image9.svg"/><Relationship Id="rId13" Type="http://schemas.openxmlformats.org/officeDocument/2006/relationships/image" Target="../media/image26.png"/><Relationship Id="rId12" Type="http://schemas.openxmlformats.org/officeDocument/2006/relationships/image" Target="../media/image8.svg"/><Relationship Id="rId11" Type="http://schemas.openxmlformats.org/officeDocument/2006/relationships/image" Target="../media/image25.png"/><Relationship Id="rId10" Type="http://schemas.openxmlformats.org/officeDocument/2006/relationships/image" Target="../media/image7.sv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" Type="http://schemas.openxmlformats.org/officeDocument/2006/relationships/image" Target="../media/image1.sv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9.png"/><Relationship Id="rId7" Type="http://schemas.openxmlformats.org/officeDocument/2006/relationships/image" Target="../media/image1.sv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164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28.xml"/><Relationship Id="rId14" Type="http://schemas.openxmlformats.org/officeDocument/2006/relationships/tags" Target="../tags/tag165.xml"/><Relationship Id="rId13" Type="http://schemas.openxmlformats.org/officeDocument/2006/relationships/image" Target="../media/image4.svg"/><Relationship Id="rId12" Type="http://schemas.openxmlformats.org/officeDocument/2006/relationships/image" Target="../media/image21.png"/><Relationship Id="rId11" Type="http://schemas.openxmlformats.org/officeDocument/2006/relationships/image" Target="../media/image3.svg"/><Relationship Id="rId10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" Type="http://schemas.openxmlformats.org/officeDocument/2006/relationships/image" Target="../media/image1.svg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66.xml"/><Relationship Id="rId14" Type="http://schemas.openxmlformats.org/officeDocument/2006/relationships/image" Target="../media/image9.svg"/><Relationship Id="rId13" Type="http://schemas.openxmlformats.org/officeDocument/2006/relationships/image" Target="../media/image26.png"/><Relationship Id="rId12" Type="http://schemas.openxmlformats.org/officeDocument/2006/relationships/image" Target="../media/image8.svg"/><Relationship Id="rId11" Type="http://schemas.openxmlformats.org/officeDocument/2006/relationships/image" Target="../media/image25.png"/><Relationship Id="rId10" Type="http://schemas.openxmlformats.org/officeDocument/2006/relationships/image" Target="../media/image7.sv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2" Type="http://schemas.openxmlformats.org/officeDocument/2006/relationships/notesSlide" Target="../notesSlides/notesSlide8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172.xml"/><Relationship Id="rId2" Type="http://schemas.openxmlformats.org/officeDocument/2006/relationships/image" Target="../media/image1.svg"/><Relationship Id="rId19" Type="http://schemas.openxmlformats.org/officeDocument/2006/relationships/image" Target="../media/image32.jpeg"/><Relationship Id="rId18" Type="http://schemas.openxmlformats.org/officeDocument/2006/relationships/image" Target="../media/image31.png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image" Target="../media/image30.jpeg"/><Relationship Id="rId12" Type="http://schemas.openxmlformats.org/officeDocument/2006/relationships/tags" Target="../tags/tag167.xml"/><Relationship Id="rId11" Type="http://schemas.openxmlformats.org/officeDocument/2006/relationships/image" Target="../media/image29.png"/><Relationship Id="rId10" Type="http://schemas.openxmlformats.org/officeDocument/2006/relationships/image" Target="../media/image28.jpe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副标题 7"/>
          <p:cNvSpPr/>
          <p:nvPr>
            <p:ph type="subTitle" idx="4"/>
            <p:custDataLst>
              <p:tags r:id="rId1"/>
            </p:custDataLst>
          </p:nvPr>
        </p:nvSpPr>
        <p:spPr>
          <a:xfrm>
            <a:off x="312420" y="1389830"/>
            <a:ext cx="4770120" cy="1073785"/>
          </a:xfrm>
        </p:spPr>
        <p:txBody>
          <a:bodyPr>
            <a:noAutofit/>
          </a:bodyPr>
          <a:p>
            <a:r>
              <a:rPr lang="en-US" altLang="zh-CN" sz="4000">
                <a:solidFill>
                  <a:schemeClr val="lt1"/>
                </a:solidFill>
              </a:rPr>
              <a:t>SPECY-NETWORK</a:t>
            </a:r>
            <a:endParaRPr lang="en-US" altLang="zh-CN" sz="4000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8620" y="3390080"/>
            <a:ext cx="48780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</a:rPr>
              <a:t>a COSMOS Layer</a:t>
            </a:r>
            <a:r>
              <a:rPr lang="en-US" altLang="zh-CN" sz="1200">
                <a:solidFill>
                  <a:schemeClr val="bg1"/>
                </a:solidFill>
                <a:latin typeface="+mj-lt"/>
                <a:cs typeface="+mj-lt"/>
              </a:rPr>
              <a:t>-1</a:t>
            </a:r>
            <a:r>
              <a:rPr lang="en-US" altLang="zh-CN" sz="12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</a:rPr>
              <a:t>  for verifiable low-code automation on multichains</a:t>
            </a:r>
            <a:endParaRPr lang="en-US" altLang="zh-CN" sz="12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8620" y="2794450"/>
            <a:ext cx="2743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</a:rPr>
              <a:t>Automation Made Easy</a:t>
            </a:r>
            <a:endParaRPr lang="en-US" altLang="zh-CN" sz="2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41" name="右弧形箭头 40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50" name="图片 49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51" name="图片 50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52" name="图片 51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53" name="图片 52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54" name="左箭头 53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5" name="图片 54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56" name="左箭头 55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左箭头 56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圆角右箭头 57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177155" y="1889125"/>
            <a:ext cx="2534285" cy="271628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Multi-chain Support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77790" y="1503680"/>
            <a:ext cx="2533650" cy="271628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Verifiable Task Execution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177790" y="1156335"/>
            <a:ext cx="2533650" cy="271786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77790" y="2274570"/>
            <a:ext cx="2534285" cy="271628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Open </a:t>
            </a:r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Framwork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02590" y="732155"/>
            <a:ext cx="7505700" cy="4098925"/>
            <a:chOff x="634" y="1153"/>
            <a:chExt cx="11820" cy="6455"/>
          </a:xfrm>
        </p:grpSpPr>
        <p:sp>
          <p:nvSpPr>
            <p:cNvPr id="74" name="文本框 73"/>
            <p:cNvSpPr txBox="1"/>
            <p:nvPr/>
          </p:nvSpPr>
          <p:spPr>
            <a:xfrm>
              <a:off x="4936" y="1844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Osmosis</a:t>
              </a:r>
              <a:endParaRPr lang="en-US" altLang="zh-CN" sz="700" b="1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016" y="1858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EvmOS</a:t>
              </a:r>
              <a:endParaRPr lang="en-US" altLang="zh-CN" sz="700" b="1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023" y="1858"/>
              <a:ext cx="1252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Cosmos Hub</a:t>
              </a:r>
              <a:endParaRPr lang="en-US" altLang="zh-CN" sz="700" b="1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997" y="4832"/>
              <a:ext cx="134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Automation language file</a:t>
              </a:r>
              <a:endParaRPr lang="en-US" altLang="zh-CN" sz="70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459" y="3560"/>
              <a:ext cx="1158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IBC Module</a:t>
              </a:r>
              <a:endParaRPr lang="en-US" altLang="zh-CN" sz="7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647" y="3597"/>
              <a:ext cx="1284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Specy Module</a:t>
              </a:r>
              <a:endParaRPr lang="en-US" altLang="zh-CN" sz="7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cxnSp>
          <p:nvCxnSpPr>
            <p:cNvPr id="38" name="肘形连接符 37"/>
            <p:cNvCxnSpPr/>
            <p:nvPr/>
          </p:nvCxnSpPr>
          <p:spPr>
            <a:xfrm rot="10800000" flipH="1">
              <a:off x="5647" y="3717"/>
              <a:ext cx="1284" cy="5"/>
            </a:xfrm>
            <a:prstGeom prst="bentConnector5">
              <a:avLst>
                <a:gd name="adj1" fmla="val -129127"/>
                <a:gd name="adj2" fmla="val 18660000"/>
                <a:gd name="adj3" fmla="val 22095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4138" y="2963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</a:rPr>
                <a:t>Task Manager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5668" y="2963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</a:rPr>
                <a:t>Executor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</a:rPr>
                <a:t>Manager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7131" y="2963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</a:rPr>
                <a:t>Keepers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cxnSp>
          <p:nvCxnSpPr>
            <p:cNvPr id="46" name="肘形连接符 45"/>
            <p:cNvCxnSpPr/>
            <p:nvPr/>
          </p:nvCxnSpPr>
          <p:spPr>
            <a:xfrm rot="10800000" flipH="1">
              <a:off x="9459" y="3717"/>
              <a:ext cx="1158" cy="5"/>
            </a:xfrm>
            <a:prstGeom prst="bentConnector5">
              <a:avLst>
                <a:gd name="adj1" fmla="val -70725"/>
                <a:gd name="adj2" fmla="val 18680000"/>
                <a:gd name="adj3" fmla="val 175734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圆角矩形 47"/>
            <p:cNvSpPr/>
            <p:nvPr/>
          </p:nvSpPr>
          <p:spPr>
            <a:xfrm>
              <a:off x="10265" y="2963"/>
              <a:ext cx="1157" cy="5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B8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solidFill>
                    <a:schemeClr val="tx1"/>
                  </a:solidFill>
                </a:rPr>
                <a:t>IBC </a:t>
              </a:r>
              <a:r>
                <a:rPr lang="en-US" altLang="zh-CN" sz="900" b="1">
                  <a:solidFill>
                    <a:schemeClr val="tx1"/>
                  </a:solidFill>
                </a:rPr>
                <a:t>Core</a:t>
              </a:r>
              <a:endParaRPr lang="en-US" altLang="zh-CN" sz="900" b="1">
                <a:solidFill>
                  <a:schemeClr val="tx1"/>
                </a:solidFill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8867" y="2963"/>
              <a:ext cx="1157" cy="5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B8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solidFill>
                    <a:schemeClr val="tx1"/>
                  </a:solidFill>
                </a:rPr>
                <a:t>I</a:t>
              </a:r>
              <a:r>
                <a:rPr lang="en-US" altLang="zh-CN" sz="900" b="1">
                  <a:solidFill>
                    <a:schemeClr val="tx1"/>
                  </a:solidFill>
                </a:rPr>
                <a:t>CA</a:t>
              </a:r>
              <a:endParaRPr lang="en-US" altLang="zh-CN" sz="900" b="1">
                <a:solidFill>
                  <a:schemeClr val="tx1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295" y="6401"/>
              <a:ext cx="1003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Scheduler</a:t>
              </a:r>
              <a:endParaRPr lang="en-US" altLang="zh-CN" sz="700" b="1"/>
            </a:p>
          </p:txBody>
        </p:sp>
        <p:cxnSp>
          <p:nvCxnSpPr>
            <p:cNvPr id="54" name="肘形连接符 53"/>
            <p:cNvCxnSpPr/>
            <p:nvPr/>
          </p:nvCxnSpPr>
          <p:spPr>
            <a:xfrm rot="10800000" flipH="1">
              <a:off x="4295" y="6560"/>
              <a:ext cx="1003" cy="5"/>
            </a:xfrm>
            <a:prstGeom prst="bentConnector5">
              <a:avLst>
                <a:gd name="adj1" fmla="val -37388"/>
                <a:gd name="adj2" fmla="val 36640000"/>
                <a:gd name="adj3" fmla="val 137388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圆角矩形 54"/>
            <p:cNvSpPr/>
            <p:nvPr/>
          </p:nvSpPr>
          <p:spPr>
            <a:xfrm>
              <a:off x="4224" y="4878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Event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Listener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160" y="5801"/>
              <a:ext cx="1285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Scheduler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117" y="6362"/>
              <a:ext cx="103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Engine</a:t>
              </a:r>
              <a:r>
                <a:rPr lang="zh-CN" altLang="en-US" sz="700"/>
                <a:t>（</a:t>
              </a:r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TEE/ZK</a:t>
              </a:r>
              <a:r>
                <a:rPr lang="zh-CN" altLang="en-US" sz="700"/>
                <a:t>）</a:t>
              </a:r>
              <a:endParaRPr lang="zh-CN" altLang="en-US" sz="700"/>
            </a:p>
          </p:txBody>
        </p:sp>
        <p:cxnSp>
          <p:nvCxnSpPr>
            <p:cNvPr id="73" name="肘形连接符 72"/>
            <p:cNvCxnSpPr/>
            <p:nvPr/>
          </p:nvCxnSpPr>
          <p:spPr>
            <a:xfrm rot="10800000" flipH="1">
              <a:off x="7117" y="6555"/>
              <a:ext cx="1031" cy="5"/>
            </a:xfrm>
            <a:prstGeom prst="bentConnector5">
              <a:avLst>
                <a:gd name="adj1" fmla="val -112124"/>
                <a:gd name="adj2" fmla="val 35820000"/>
                <a:gd name="adj3" fmla="val 18273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圆角矩形 76"/>
            <p:cNvSpPr/>
            <p:nvPr/>
          </p:nvSpPr>
          <p:spPr>
            <a:xfrm>
              <a:off x="6236" y="4878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Engine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Service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6236" y="5845"/>
              <a:ext cx="2630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 Language Interpreter 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7709" y="4878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Data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Service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0000" y="6082"/>
              <a:ext cx="1158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The Graph</a:t>
              </a:r>
              <a:endParaRPr lang="en-US" altLang="zh-CN" sz="700"/>
            </a:p>
          </p:txBody>
        </p:sp>
        <p:cxnSp>
          <p:nvCxnSpPr>
            <p:cNvPr id="99" name="肘形连接符 98"/>
            <p:cNvCxnSpPr/>
            <p:nvPr/>
          </p:nvCxnSpPr>
          <p:spPr>
            <a:xfrm rot="10800000" flipH="1">
              <a:off x="10000" y="6140"/>
              <a:ext cx="1158" cy="5"/>
            </a:xfrm>
            <a:prstGeom prst="bentConnector5">
              <a:avLst>
                <a:gd name="adj1" fmla="val -32383"/>
                <a:gd name="adj2" fmla="val 25014173"/>
                <a:gd name="adj3" fmla="val 132383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圆角矩形 99"/>
            <p:cNvSpPr/>
            <p:nvPr/>
          </p:nvSpPr>
          <p:spPr>
            <a:xfrm>
              <a:off x="9909" y="5141"/>
              <a:ext cx="1341" cy="3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7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</a:rPr>
                <a:t>Subgraph</a:t>
              </a:r>
              <a:endParaRPr lang="en-US" altLang="zh-CN" sz="900" b="1">
                <a:solidFill>
                  <a:schemeClr val="tx1"/>
                </a:solidFill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9909" y="5675"/>
              <a:ext cx="1341" cy="3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solidFill>
                    <a:schemeClr val="tx1"/>
                  </a:solidFill>
                </a:rPr>
                <a:t>...</a:t>
              </a:r>
              <a:endParaRPr lang="en-US" altLang="zh-CN" sz="900" b="1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/private/var/folders/td/yyytl1nx6wv248ch38x1c1fh0000gn/T/com.kingsoft.wpsoffice.mac/kaimatting/20230916124351/output_aiMatting_20230916124402.pngoutput_aiMatting_2023091612440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76" y="1329"/>
              <a:ext cx="651" cy="62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4" y="1321"/>
              <a:ext cx="682" cy="634"/>
            </a:xfrm>
            <a:prstGeom prst="rect">
              <a:avLst/>
            </a:prstGeom>
          </p:spPr>
        </p:pic>
        <p:pic>
          <p:nvPicPr>
            <p:cNvPr id="4" name="图片 3" descr="/private/var/folders/td/yyytl1nx6wv248ch38x1c1fh0000gn/T/com.kingsoft.wpsoffice.mac/kaimatting/20230916123439/output_aiMatting_20230916123445.pngoutput_aiMatting_202309161234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" y="1321"/>
              <a:ext cx="555" cy="590"/>
            </a:xfrm>
            <a:prstGeom prst="rect">
              <a:avLst/>
            </a:prstGeom>
          </p:spPr>
        </p:pic>
        <p:pic>
          <p:nvPicPr>
            <p:cNvPr id="7" name="图片 6" descr="2158898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2" y="2919"/>
              <a:ext cx="641" cy="641"/>
            </a:xfrm>
            <a:prstGeom prst="rect">
              <a:avLst/>
            </a:prstGeom>
          </p:spPr>
        </p:pic>
        <p:pic>
          <p:nvPicPr>
            <p:cNvPr id="11" name="图片 10" descr="34768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" y="3011"/>
              <a:ext cx="502" cy="502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634" y="3611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User</a:t>
              </a:r>
              <a:endParaRPr lang="en-US" altLang="zh-CN" sz="700" b="1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58" y="3567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Task</a:t>
              </a:r>
              <a:endParaRPr lang="en-US" altLang="zh-CN" sz="700" b="1"/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3754" y="1153"/>
              <a:ext cx="7918" cy="1151"/>
            </a:xfrm>
            <a:prstGeom prst="roundRect">
              <a:avLst/>
            </a:prstGeom>
            <a:noFill/>
            <a:ln w="9525"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3754" y="2576"/>
              <a:ext cx="7918" cy="1509"/>
            </a:xfrm>
            <a:prstGeom prst="roundRect">
              <a:avLst/>
            </a:prstGeom>
            <a:noFill/>
            <a:ln w="9525"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 rot="0">
              <a:off x="7270" y="3749"/>
              <a:ext cx="629" cy="642"/>
              <a:chOff x="5655" y="4104"/>
              <a:chExt cx="2198" cy="2188"/>
            </a:xfrm>
          </p:grpSpPr>
          <p:grpSp>
            <p:nvGrpSpPr>
              <p:cNvPr id="40" name="组合 39"/>
              <p:cNvGrpSpPr/>
              <p:nvPr/>
            </p:nvGrpSpPr>
            <p:grpSpPr>
              <a:xfrm rot="0">
                <a:off x="5655" y="4104"/>
                <a:ext cx="2198" cy="2189"/>
                <a:chOff x="4260" y="2206"/>
                <a:chExt cx="3124" cy="3139"/>
              </a:xfrm>
            </p:grpSpPr>
            <p:pic>
              <p:nvPicPr>
                <p:cNvPr id="41" name="http://photo-static-api.fotomore.com/creative/vcg/veer/400/new/VCG41N648319780.jpg?uid=386&amp;timestamp=1693882851&amp;sign=154319ed0704e41827fa31dcd74ff18f" descr="&amp;pky290_sjzg_VCG41N648319780&amp;2&amp;src_toppic_inpsrchzd1&amp;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9"/>
                <a:srcRect l="71157" t="35667" b="35269"/>
                <a:stretch>
                  <a:fillRect/>
                </a:stretch>
              </p:blipFill>
              <p:spPr>
                <a:xfrm>
                  <a:off x="4260" y="2206"/>
                  <a:ext cx="3124" cy="3139"/>
                </a:xfrm>
                <a:prstGeom prst="rect">
                  <a:avLst/>
                </a:prstGeom>
              </p:spPr>
            </p:pic>
            <p:sp>
              <p:nvSpPr>
                <p:cNvPr id="42" name="椭圆 4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808" y="2802"/>
                  <a:ext cx="2028" cy="194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3" name="椭圆 42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5000" y="2907"/>
                  <a:ext cx="1721" cy="17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rgbClr val="5A9BD5"/>
                    </a:gs>
                    <a:gs pos="83000">
                      <a:srgbClr val="1B80CB"/>
                    </a:gs>
                    <a:gs pos="100000">
                      <a:srgbClr val="1B80CB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5631" y="2683"/>
                  <a:ext cx="463" cy="2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p>
                  <a:pPr algn="ctr"/>
                  <a:endParaRPr lang="en-US" altLang="zh-CN" sz="600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  <a:alpha val="40000"/>
                        </a:schemeClr>
                      </a:outerShdw>
                    </a:effectLst>
                    <a:latin typeface="Algerian" panose="04020705040A02060702" charset="0"/>
                    <a:cs typeface="Algerian" panose="04020705040A02060702" charset="0"/>
                  </a:endParaRPr>
                </a:p>
              </p:txBody>
            </p:sp>
          </p:grpSp>
          <p:pic>
            <p:nvPicPr>
              <p:cNvPr id="51" name="图片 5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6453" y="4740"/>
                <a:ext cx="680" cy="921"/>
              </a:xfrm>
              <a:prstGeom prst="rect">
                <a:avLst/>
              </a:prstGeom>
            </p:spPr>
          </p:pic>
        </p:grpSp>
        <p:sp>
          <p:nvSpPr>
            <p:cNvPr id="85" name="圆角矩形 84"/>
            <p:cNvSpPr/>
            <p:nvPr/>
          </p:nvSpPr>
          <p:spPr>
            <a:xfrm>
              <a:off x="9459" y="4512"/>
              <a:ext cx="2212" cy="2469"/>
            </a:xfrm>
            <a:prstGeom prst="roundRect">
              <a:avLst/>
            </a:prstGeom>
            <a:noFill/>
            <a:ln w="9525"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3748" y="4513"/>
              <a:ext cx="5452" cy="2468"/>
            </a:xfrm>
            <a:prstGeom prst="roundRect">
              <a:avLst/>
            </a:prstGeom>
            <a:noFill/>
            <a:ln w="9525"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045" y="6540"/>
              <a:ext cx="1040" cy="1069"/>
              <a:chOff x="10127" y="6622"/>
              <a:chExt cx="1040" cy="1069"/>
            </a:xfrm>
          </p:grpSpPr>
          <p:pic>
            <p:nvPicPr>
              <p:cNvPr id="14" name="图片 13" descr="21593389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331" y="6622"/>
                <a:ext cx="682" cy="707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0127" y="7329"/>
                <a:ext cx="1041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Executor</a:t>
                </a:r>
                <a:endParaRPr lang="en-US" altLang="zh-CN" sz="900" b="1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999" y="6678"/>
              <a:ext cx="1384" cy="931"/>
              <a:chOff x="12715" y="5338"/>
              <a:chExt cx="1384" cy="931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7"/>
              <a:srcRect l="24786" t="24381" r="9459" b="4889"/>
              <a:stretch>
                <a:fillRect/>
              </a:stretch>
            </p:blipFill>
            <p:spPr>
              <a:xfrm>
                <a:off x="13056" y="5338"/>
                <a:ext cx="589" cy="569"/>
              </a:xfrm>
              <a:prstGeom prst="ellipse">
                <a:avLst/>
              </a:prstGeom>
            </p:spPr>
          </p:pic>
          <p:sp>
            <p:nvSpPr>
              <p:cNvPr id="29" name="文本框 28"/>
              <p:cNvSpPr txBox="1"/>
              <p:nvPr/>
            </p:nvSpPr>
            <p:spPr>
              <a:xfrm>
                <a:off x="12715" y="5907"/>
                <a:ext cx="1385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Data </a:t>
                </a:r>
                <a:r>
                  <a:rPr lang="en-US" altLang="zh-CN" sz="900" b="1"/>
                  <a:t>Source</a:t>
                </a:r>
                <a:endParaRPr lang="en-US" altLang="zh-CN" sz="900" b="1"/>
              </a:p>
            </p:txBody>
          </p:sp>
        </p:grpSp>
        <p:sp>
          <p:nvSpPr>
            <p:cNvPr id="88" name="右箭头 87"/>
            <p:cNvSpPr/>
            <p:nvPr/>
          </p:nvSpPr>
          <p:spPr>
            <a:xfrm rot="16200000">
              <a:off x="7446" y="2326"/>
              <a:ext cx="554" cy="21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" name="上下箭头 90"/>
            <p:cNvSpPr/>
            <p:nvPr/>
          </p:nvSpPr>
          <p:spPr>
            <a:xfrm>
              <a:off x="5615" y="3936"/>
              <a:ext cx="195" cy="732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上下箭头 93"/>
            <p:cNvSpPr/>
            <p:nvPr/>
          </p:nvSpPr>
          <p:spPr>
            <a:xfrm rot="5400000">
              <a:off x="5679" y="5327"/>
              <a:ext cx="217" cy="732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上下箭头 94"/>
            <p:cNvSpPr/>
            <p:nvPr/>
          </p:nvSpPr>
          <p:spPr>
            <a:xfrm rot="5400000">
              <a:off x="9227" y="5345"/>
              <a:ext cx="180" cy="732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右弧形箭头 97"/>
            <p:cNvSpPr/>
            <p:nvPr/>
          </p:nvSpPr>
          <p:spPr>
            <a:xfrm>
              <a:off x="11854" y="1955"/>
              <a:ext cx="601" cy="3952"/>
            </a:xfrm>
            <a:prstGeom prst="curvedLef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01" name="右箭头 100"/>
            <p:cNvSpPr/>
            <p:nvPr/>
          </p:nvSpPr>
          <p:spPr>
            <a:xfrm>
              <a:off x="1671" y="3209"/>
              <a:ext cx="554" cy="243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右箭头 104"/>
            <p:cNvSpPr/>
            <p:nvPr/>
          </p:nvSpPr>
          <p:spPr>
            <a:xfrm>
              <a:off x="3086" y="3209"/>
              <a:ext cx="554" cy="243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6" name="图片 105" descr="21565175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364" y="4289"/>
              <a:ext cx="589" cy="589"/>
            </a:xfrm>
            <a:prstGeom prst="rect">
              <a:avLst/>
            </a:prstGeom>
          </p:spPr>
        </p:pic>
        <p:sp>
          <p:nvSpPr>
            <p:cNvPr id="107" name="上箭头 106"/>
            <p:cNvSpPr/>
            <p:nvPr/>
          </p:nvSpPr>
          <p:spPr>
            <a:xfrm>
              <a:off x="2586" y="3899"/>
              <a:ext cx="119" cy="320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1330" y="789120"/>
            <a:ext cx="7009130" cy="33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050" b="1">
                <a:solidFill>
                  <a:schemeClr val="tx1">
                    <a:lumMod val="65000"/>
                    <a:lumOff val="35000"/>
                  </a:schemeClr>
                </a:solidFill>
                <a:latin typeface="Al Tarikh" panose="00000400000000000000" charset="0"/>
                <a:cs typeface="Al Tarikh" panose="00000400000000000000" charset="0"/>
              </a:rPr>
              <a:t>autofollow specy task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Al Tarikh" panose="00000400000000000000" charset="0"/>
                <a:cs typeface="Al Tarikh" panose="00000400000000000000" charset="0"/>
              </a:rPr>
              <a:t>：</a:t>
            </a:r>
            <a:endParaRPr lang="zh-CN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 idx="1"/>
            <p:custDataLst>
              <p:tags r:id="rId1"/>
            </p:custDataLst>
          </p:nvPr>
        </p:nvSpPr>
        <p:spPr>
          <a:xfrm>
            <a:off x="530860" y="3003365"/>
            <a:ext cx="3333115" cy="691515"/>
          </a:xfrm>
        </p:spPr>
        <p:txBody>
          <a:bodyPr/>
          <a:p>
            <a:pPr algn="l"/>
            <a:r>
              <a:rPr lang="en-US" altLang="zh-CN">
                <a:solidFill>
                  <a:schemeClr val="lt1"/>
                </a:solidFill>
              </a:rPr>
              <a:t>Thank </a:t>
            </a:r>
            <a:r>
              <a:rPr lang="en-US" altLang="zh-CN">
                <a:solidFill>
                  <a:schemeClr val="lt1"/>
                </a:solidFill>
              </a:rPr>
              <a:t>You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860" y="2322645"/>
            <a:ext cx="5156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</a:rPr>
              <a:t>Make multi</a:t>
            </a:r>
            <a:r>
              <a:rPr lang="en-US" altLang="zh-CN" sz="2000">
                <a:solidFill>
                  <a:schemeClr val="bg1"/>
                </a:solidFill>
              </a:rPr>
              <a:t>-</a:t>
            </a:r>
            <a:r>
              <a:rPr lang="zh-CN" altLang="en-US" sz="2000">
                <a:solidFill>
                  <a:schemeClr val="bg1"/>
                </a:solidFill>
              </a:rPr>
              <a:t>chain automation tasks possible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8" name="副标题 7"/>
          <p:cNvSpPr/>
          <p:nvPr>
            <p:ph type="subTitle" idx="4"/>
            <p:custDataLst>
              <p:tags r:id="rId2"/>
            </p:custDataLst>
          </p:nvPr>
        </p:nvSpPr>
        <p:spPr>
          <a:xfrm>
            <a:off x="337185" y="1248860"/>
            <a:ext cx="6149340" cy="107378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4000">
                <a:solidFill>
                  <a:schemeClr val="lt1"/>
                </a:solidFill>
              </a:rPr>
              <a:t> SPECY-NETWORK</a:t>
            </a:r>
            <a:endParaRPr lang="en-US" altLang="zh-CN" sz="400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1330" y="789305"/>
            <a:ext cx="3119755" cy="33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050" b="1">
                <a:solidFill>
                  <a:schemeClr val="tx1">
                    <a:lumMod val="65000"/>
                    <a:lumOff val="35000"/>
                  </a:schemeClr>
                </a:solidFill>
                <a:latin typeface="Al Tarikh" panose="00000400000000000000" charset="0"/>
                <a:cs typeface="Al Tarikh" panose="00000400000000000000" charset="0"/>
              </a:rPr>
              <a:t>autofollow specy task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Al Tarikh" panose="00000400000000000000" charset="0"/>
                <a:cs typeface="Al Tarikh" panose="00000400000000000000" charset="0"/>
              </a:rPr>
              <a:t>：</a:t>
            </a:r>
            <a:endParaRPr lang="zh-CN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21530" y="1437455"/>
            <a:ext cx="3888740" cy="2784475"/>
          </a:xfrm>
          <a:prstGeom prst="rect">
            <a:avLst/>
          </a:prstGeom>
          <a:noFill/>
          <a:ln>
            <a:solidFill>
              <a:srgbClr val="FFC60B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task autoFollow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entities friend {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entity follower { 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address is string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follows is list[ string ]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input {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usera is string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userb is string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output {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new_follows is list[string]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rules {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rule checkNewFollowers { 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followsA = select follower.follows where follower.address == inputdata.usera 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followsB = select follower.follows where follower.address == inputdata.userb 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newFollows = collect followsB where followsB not in followsA  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outputdata.new_follows = newFollows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execute { 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check rule checkNewFollowers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4" name="图片 3" descr="tas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219650"/>
            <a:ext cx="3602990" cy="3219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21530" y="4326705"/>
            <a:ext cx="4131310" cy="737235"/>
          </a:xfrm>
          <a:prstGeom prst="rect">
            <a:avLst/>
          </a:prstGeom>
          <a:noFill/>
          <a:ln>
            <a:solidFill>
              <a:srgbClr val="F54A4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{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"inputdatas": {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"usera":"osmo18c3mn7keaamhta7655kk6xn7zyhv2c6uk9udrt2004trc8wd75nqjenr9n",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  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"userb": "osmo12smx2wdlyttvyzvzg54y2vnqwq2qjateuf7thj"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1530" y="702760"/>
            <a:ext cx="2740025" cy="629920"/>
          </a:xfrm>
          <a:prstGeom prst="rect">
            <a:avLst/>
          </a:prstGeom>
          <a:noFill/>
          <a:ln>
            <a:solidFill>
              <a:srgbClr val="4E83FD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{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"follow": {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"new_follows": [""]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  </a:t>
            </a: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}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794125" y="998035"/>
            <a:ext cx="768985" cy="1617980"/>
          </a:xfrm>
          <a:prstGeom prst="straightConnector1">
            <a:avLst/>
          </a:prstGeom>
          <a:ln>
            <a:solidFill>
              <a:srgbClr val="598BF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3847465" y="2616015"/>
            <a:ext cx="728345" cy="639445"/>
          </a:xfrm>
          <a:prstGeom prst="straightConnector1">
            <a:avLst/>
          </a:prstGeom>
          <a:ln>
            <a:solidFill>
              <a:srgbClr val="FFC6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5" idx="1"/>
          </p:cNvCxnSpPr>
          <p:nvPr/>
        </p:nvCxnSpPr>
        <p:spPr>
          <a:xfrm>
            <a:off x="3802380" y="3813625"/>
            <a:ext cx="819150" cy="882015"/>
          </a:xfrm>
          <a:prstGeom prst="straightConnector1">
            <a:avLst/>
          </a:prstGeom>
          <a:ln>
            <a:solidFill>
              <a:srgbClr val="F54A4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 descr="/private/var/folders/td/yyytl1nx6wv248ch38x1c1fh0000gn/T/com.kingsoft.wpsoffice.mac/kaimatting/20230915220602/output_aiMatting_20230915220614.pngoutput_aiMatting_20230915220614"/>
          <p:cNvPicPr>
            <a:picLocks noChangeAspect="1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2242185" y="4438783"/>
            <a:ext cx="967105" cy="5073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939" r="25894"/>
          <a:stretch>
            <a:fillRect/>
          </a:stretch>
        </p:blipFill>
        <p:spPr>
          <a:xfrm>
            <a:off x="3698240" y="4399095"/>
            <a:ext cx="549275" cy="586740"/>
          </a:xfrm>
          <a:prstGeom prst="rect">
            <a:avLst/>
          </a:prstGeom>
        </p:spPr>
      </p:pic>
      <p:pic>
        <p:nvPicPr>
          <p:cNvPr id="56" name="图片 55" descr="/private/var/folders/td/yyytl1nx6wv248ch38x1c1fh0000gn/T/com.kingsoft.wpsoffice.mac/photoedit2/20230915220957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70" y="4457515"/>
            <a:ext cx="488950" cy="4889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" y="4560385"/>
            <a:ext cx="367030" cy="27559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610870" y="4583245"/>
            <a:ext cx="17405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>
                <a:solidFill>
                  <a:srgbClr val="3B5DD1"/>
                </a:solidFill>
                <a:latin typeface="Al Tarikh" panose="00000400000000000000" charset="0"/>
                <a:cs typeface="Al Tarikh" panose="00000400000000000000" charset="0"/>
              </a:rPr>
              <a:t>Chainlink Automation</a:t>
            </a:r>
            <a:endParaRPr lang="en-US" altLang="zh-CN" sz="1200" b="1">
              <a:solidFill>
                <a:srgbClr val="3B5DD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681" y="5042"/>
              <a:ext cx="2721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283" y="5066"/>
              <a:ext cx="1467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68" name="图片 67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69" name="图片 68" descr="21565671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70" name="图片 69" descr="4709034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71" name="图片 70" descr="21593389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72" name="左箭头 71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3" name="图片 72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74" name="左箭头 73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左箭头 74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右弧形箭头 75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圆角右箭头 76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139055" y="1172660"/>
            <a:ext cx="1954530" cy="271604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</a:rPr>
              <a:t>Complicated Progamming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 descr="/private/var/folders/td/yyytl1nx6wv248ch38x1c1fh0000gn/T/com.kingsoft.wpsoffice.mac/kaimatting/20230915220602/output_aiMatting_20230915220614.pngoutput_aiMatting_20230915220614"/>
          <p:cNvPicPr>
            <a:picLocks noChangeAspect="1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2242185" y="4438783"/>
            <a:ext cx="967105" cy="5073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939" r="25894"/>
          <a:stretch>
            <a:fillRect/>
          </a:stretch>
        </p:blipFill>
        <p:spPr>
          <a:xfrm>
            <a:off x="3698240" y="4399095"/>
            <a:ext cx="549275" cy="586740"/>
          </a:xfrm>
          <a:prstGeom prst="rect">
            <a:avLst/>
          </a:prstGeom>
        </p:spPr>
      </p:pic>
      <p:pic>
        <p:nvPicPr>
          <p:cNvPr id="56" name="图片 55" descr="/private/var/folders/td/yyytl1nx6wv248ch38x1c1fh0000gn/T/com.kingsoft.wpsoffice.mac/photoedit2/20230915220957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70" y="4457515"/>
            <a:ext cx="488950" cy="4889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" y="4560385"/>
            <a:ext cx="367030" cy="27559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610870" y="4583245"/>
            <a:ext cx="17405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>
                <a:solidFill>
                  <a:srgbClr val="3B5DD1"/>
                </a:solidFill>
                <a:latin typeface="Al Tarikh" panose="00000400000000000000" charset="0"/>
                <a:cs typeface="Al Tarikh" panose="00000400000000000000" charset="0"/>
              </a:rPr>
              <a:t>Chainlink Automation</a:t>
            </a:r>
            <a:endParaRPr lang="en-US" altLang="zh-CN" sz="1200" b="1">
              <a:solidFill>
                <a:srgbClr val="3B5DD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rgbClr val="FEFCF9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rgbClr val="FEFCF9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283" y="5066"/>
              <a:ext cx="1467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68" name="图片 67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69" name="图片 68" descr="21565671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70" name="图片 69" descr="4709034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71" name="图片 70" descr="21593389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72" name="左箭头 71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3" name="图片 72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74" name="左箭头 73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左箭头 74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右弧形箭头 75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圆角右箭头 76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4227830" y="1732095"/>
            <a:ext cx="1788795" cy="2707005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indent="0"/>
            <a:r>
              <a:rPr lang="en-US" sz="500" b="0">
                <a:solidFill>
                  <a:srgbClr val="1F83CD"/>
                </a:solidFill>
                <a:cs typeface="宋体" charset="0"/>
              </a:rPr>
              <a:t>function </a:t>
            </a:r>
            <a:r>
              <a:rPr lang="en-US" sz="500" b="0">
                <a:cs typeface="宋体" charset="0"/>
              </a:rPr>
              <a:t>check()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uint256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[]</a:t>
            </a:r>
            <a:r>
              <a:rPr lang="en-US" sz="500" b="0">
                <a:cs typeface="宋体" charset="0"/>
              </a:rPr>
              <a:t>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memory </a:t>
            </a:r>
            <a:r>
              <a:rPr lang="en-US" sz="500" b="0">
                <a:cs typeface="宋体" charset="0"/>
              </a:rPr>
              <a:t>_openedLoans = loanNFT.getAllOpenedLoans();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uint256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[]</a:t>
            </a:r>
            <a:r>
              <a:rPr lang="en-US" sz="500" b="0">
                <a:cs typeface="宋体" charset="0"/>
              </a:rPr>
              <a:t>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memory </a:t>
            </a:r>
            <a:r>
              <a:rPr lang="en-US" sz="500" b="0">
                <a:cs typeface="宋体" charset="0"/>
              </a:rPr>
              <a:t>_upkeepLoans =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new </a:t>
            </a:r>
            <a:r>
              <a:rPr lang="en-US" sz="500" b="0">
                <a:cs typeface="宋体" charset="0"/>
              </a:rPr>
              <a:t>uint256[](maxLiquidationsPerUpkeep);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uint32 _numUpkeeps =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for </a:t>
            </a:r>
            <a:r>
              <a:rPr lang="en-US" sz="500" b="0">
                <a:cs typeface="宋体" charset="0"/>
              </a:rPr>
              <a:t>(uint256 _i = 0; _i &lt; _openedLoans.length; _i++) 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(_numUpkeeps &gt;= maxLiquidationsPerUpkeep) 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break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}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uint256 _tokenId = _openedLoans[_i];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(_shouldLiquidateLoan(_tokenId)) 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  upkeepNeeded =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true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  _upkeepLoans[_numUpkeeps] = _tokenId;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  _numUpkeeps++;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}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}</a:t>
            </a:r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(upkeepNeeded) 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performData =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abi</a:t>
            </a:r>
            <a:r>
              <a:rPr lang="en-US" sz="500" b="0">
                <a:cs typeface="宋体" charset="0"/>
              </a:rPr>
              <a:t>.encode(_upkeepLoans);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}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}</a:t>
            </a:r>
            <a:endParaRPr lang="en-US" sz="500" b="0">
              <a:solidFill>
                <a:srgbClr val="0070C0"/>
              </a:solidFill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074410" y="1732280"/>
            <a:ext cx="2557780" cy="332295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p>
            <a:pPr marL="0" indent="0" algn="l"/>
            <a:r>
              <a:rPr lang="en-US" sz="500" b="0">
                <a:solidFill>
                  <a:srgbClr val="0070C0"/>
                </a:solidFill>
                <a:cs typeface="宋体" charset="0"/>
              </a:rPr>
              <a:t>function </a:t>
            </a:r>
            <a:r>
              <a:rPr lang="en-US" sz="500" b="0">
                <a:cs typeface="宋体" charset="0"/>
              </a:rPr>
              <a:t>_shouldLiquidateLoan(uint256 _tokenId)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internal view returns </a:t>
            </a:r>
            <a:r>
              <a:rPr lang="en-US" sz="500" b="0">
                <a:cs typeface="宋体" charset="0"/>
              </a:rPr>
              <a:t>(bool) {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(!loanNFT.doesTokenExist(_tokenId)) {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return false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}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(, uint256 _ltvWithFeesX96, , ) = getLTVX96(_tokenId);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return </a:t>
            </a:r>
            <a:r>
              <a:rPr lang="en-US" sz="500" b="0">
                <a:cs typeface="宋体" charset="0"/>
              </a:rPr>
              <a:t>_ltvWithFeesX96 &gt;= (FixedPoint96.Q96 * liquidationLTV) / DENOMENATOR;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}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function </a:t>
            </a:r>
            <a:r>
              <a:rPr lang="en-US" sz="500" b="0">
                <a:cs typeface="宋体" charset="0"/>
              </a:rPr>
              <a:t>getLTVX96()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{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require</a:t>
            </a:r>
            <a:r>
              <a:rPr lang="en-US" sz="500" b="0">
                <a:cs typeface="宋体" charset="0"/>
              </a:rPr>
              <a:t>(loanNFT.doesTokenExist(_tokenId),</a:t>
            </a:r>
            <a:r>
              <a:rPr lang="en-US" sz="500" b="0">
                <a:solidFill>
                  <a:schemeClr val="accent1">
                    <a:lumMod val="50000"/>
                  </a:schemeClr>
                </a:solidFill>
                <a:cs typeface="宋体" charset="0"/>
              </a:rPr>
              <a:t> 'GETLTV: loan must exist'</a:t>
            </a:r>
            <a:r>
              <a:rPr lang="en-US" sz="500" b="0">
                <a:cs typeface="宋体" charset="0"/>
              </a:rPr>
              <a:t>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Loan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memory </a:t>
            </a:r>
            <a:r>
              <a:rPr lang="en-US" sz="500" b="0">
                <a:cs typeface="宋体" charset="0"/>
              </a:rPr>
              <a:t>_loan = loans[_tokenId];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_fees = calculateAPRFees(_loan.amountETHBorrowed, _loan.aprStart);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(_loan.amountDeposited ==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 </a:t>
            </a:r>
            <a:r>
              <a:rPr lang="en-US" sz="500" b="0">
                <a:cs typeface="宋体" charset="0"/>
              </a:rPr>
              <a:t>&amp;&amp; _loan.amountETHBorrowed ==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) {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return </a:t>
            </a:r>
            <a:r>
              <a:rPr lang="en-US" sz="500" b="0">
                <a:cs typeface="宋体" charset="0"/>
              </a:rPr>
              <a:t>(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,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,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,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0)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}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uint160 _sqrtPriceX96 = _twapUtils.getSqrtPriceX96FromPoolAndInterval(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_loan.collateralPool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_priceX96 = _twapUtils.getPriceX96FromSqrtPriceX96(_sqrtPriceX96);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address _token0 = IUniswapV3Pool(_loan.collateralPool).token0();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_amountETHDepositedX96 = _token0 == _WETH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? _loan.amountDeposited * (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2</a:t>
            </a:r>
            <a:r>
              <a:rPr lang="en-US" sz="500" b="0">
                <a:cs typeface="宋体" charset="0"/>
              </a:rPr>
              <a:t> ** (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96 </a:t>
            </a:r>
            <a:r>
              <a:rPr lang="en-US" sz="500" b="0">
                <a:cs typeface="宋体" charset="0"/>
              </a:rPr>
              <a:t>* 2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) </a:t>
            </a:r>
            <a:r>
              <a:rPr lang="en-US" sz="500" b="0">
                <a:cs typeface="宋体" charset="0"/>
              </a:rPr>
              <a:t>/ _priceX96)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: _priceX96 * _loan.amountDeposited;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_amountETHBorrowedX96 = _loan.amountETHBorrowed * FixedPoint96.Q96;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_amountETHBorrWithFeesX96 = (_loan.amountETHBorrowed + _fees) *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FixedPoint96.Q96;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return </a:t>
            </a:r>
            <a:r>
              <a:rPr lang="en-US" sz="500" b="0">
                <a:cs typeface="宋体" charset="0"/>
              </a:rPr>
              <a:t>(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(_amountETHBorrowedX96 * FixedPoint96.Q96) / _amountETHDepositedX96,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(_amountETHBorrWithFeesX96 * FixedPoint96.Q96) / _amountETHDepositedX96,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_amountETHDepositedX96,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_amountETHBorrowedX96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}</a:t>
            </a:r>
            <a:endParaRPr lang="en-US" sz="500" b="0">
              <a:cs typeface="宋体" charset="0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  <p:bldLst>
      <p:bldP spid="100" grpId="1" animBg="1"/>
      <p:bldP spid="87" grpId="1" animBg="1"/>
      <p:bldP spid="2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139055" y="1172660"/>
            <a:ext cx="1954530" cy="271628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Complicated Progamming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 descr="/private/var/folders/td/yyytl1nx6wv248ch38x1c1fh0000gn/T/com.kingsoft.wpsoffice.mac/kaimatting/20230915220602/output_aiMatting_20230915220614.pngoutput_aiMatting_20230915220614"/>
          <p:cNvPicPr>
            <a:picLocks noChangeAspect="1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2242185" y="4438783"/>
            <a:ext cx="967105" cy="5073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939" r="25894"/>
          <a:stretch>
            <a:fillRect/>
          </a:stretch>
        </p:blipFill>
        <p:spPr>
          <a:xfrm>
            <a:off x="3698240" y="4399095"/>
            <a:ext cx="549275" cy="586740"/>
          </a:xfrm>
          <a:prstGeom prst="rect">
            <a:avLst/>
          </a:prstGeom>
        </p:spPr>
      </p:pic>
      <p:pic>
        <p:nvPicPr>
          <p:cNvPr id="56" name="图片 55" descr="/private/var/folders/td/yyytl1nx6wv248ch38x1c1fh0000gn/T/com.kingsoft.wpsoffice.mac/photoedit2/20230915220957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70" y="4457515"/>
            <a:ext cx="488950" cy="4889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" y="4560385"/>
            <a:ext cx="367030" cy="27559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610870" y="4583245"/>
            <a:ext cx="17405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>
                <a:solidFill>
                  <a:srgbClr val="3B5DD1"/>
                </a:solidFill>
                <a:latin typeface="Al Tarikh" panose="00000400000000000000" charset="0"/>
                <a:cs typeface="Al Tarikh" panose="00000400000000000000" charset="0"/>
              </a:rPr>
              <a:t>Chainlink Automation</a:t>
            </a:r>
            <a:endParaRPr lang="en-US" altLang="zh-CN" sz="1200" b="1">
              <a:solidFill>
                <a:srgbClr val="3B5DD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9055" y="1598110"/>
            <a:ext cx="1954530" cy="271628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Unverifiable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35" name="右弧形箭头 34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13" name="图片 12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15" name="图片 14" descr="21565671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16" name="图片 15" descr="4709034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17" name="图片 16" descr="21593389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18" name="左箭头 17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29" name="左箭头 28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左箭头 29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872355" y="2374900"/>
            <a:ext cx="2997153" cy="1501710"/>
            <a:chOff x="7673" y="3740"/>
            <a:chExt cx="5097" cy="2635"/>
          </a:xfrm>
        </p:grpSpPr>
        <p:sp>
          <p:nvSpPr>
            <p:cNvPr id="48" name="矩形 47"/>
            <p:cNvSpPr/>
            <p:nvPr/>
          </p:nvSpPr>
          <p:spPr>
            <a:xfrm>
              <a:off x="7673" y="3740"/>
              <a:ext cx="5097" cy="263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4" name="图片 43" descr="21565161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337" y="4181"/>
              <a:ext cx="1440" cy="1440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8467" y="5739"/>
              <a:ext cx="1155" cy="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latin typeface="Al Tarikh" panose="00000400000000000000" charset="0"/>
                  <a:cs typeface="Al Tarikh" panose="00000400000000000000" charset="0"/>
                </a:rPr>
                <a:t>Network</a:t>
              </a:r>
              <a:endParaRPr lang="en-US" altLang="zh-CN" sz="10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46" name="图片 45" descr="20177506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738" y="4268"/>
              <a:ext cx="1440" cy="1440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10974" y="5757"/>
              <a:ext cx="901" cy="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latin typeface="Al Tarikh" panose="00000400000000000000" charset="0"/>
                  <a:cs typeface="Al Tarikh" panose="00000400000000000000" charset="0"/>
                </a:rPr>
                <a:t>Stake</a:t>
              </a:r>
              <a:endParaRPr lang="en-US" altLang="zh-CN" sz="1000">
                <a:latin typeface="Al Tarikh" panose="00000400000000000000" charset="0"/>
                <a:cs typeface="Al Tarikh" panose="00000400000000000000" charset="0"/>
              </a:endParaRPr>
            </a:p>
          </p:txBody>
        </p:sp>
      </p:grpSp>
    </p:spTree>
    <p:custDataLst>
      <p:tags r:id="rId18"/>
    </p:custDataLst>
  </p:cSld>
  <p:clrMapOvr>
    <a:masterClrMapping/>
  </p:clrMapOvr>
  <p:timing>
    <p:tnLst>
      <p:par>
        <p:cTn id="1" dur="indefinite" restart="never" nodeType="tmRoot"/>
      </p:par>
    </p:tnLst>
    <p:bldLst>
      <p:bldP spid="21" grpId="1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4453255" y="1815465"/>
            <a:ext cx="3967480" cy="199644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35" name="右弧形箭头 34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13" name="图片 12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15" name="图片 14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16" name="图片 15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17" name="图片 16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18" name="左箭头 17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29" name="左箭头 28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左箭头 29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177790" y="1156335"/>
            <a:ext cx="2533650" cy="271786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4538345" y="1974665"/>
            <a:ext cx="3411220" cy="1793425"/>
            <a:chOff x="7439" y="2872"/>
            <a:chExt cx="5372" cy="2824"/>
          </a:xfrm>
        </p:grpSpPr>
        <p:pic>
          <p:nvPicPr>
            <p:cNvPr id="38" name="图片 37" descr="3659091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64" y="3702"/>
              <a:ext cx="500" cy="500"/>
            </a:xfrm>
            <a:prstGeom prst="rect">
              <a:avLst/>
            </a:prstGeom>
          </p:spPr>
        </p:pic>
        <p:pic>
          <p:nvPicPr>
            <p:cNvPr id="39" name="图片 38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77" y="3674"/>
              <a:ext cx="539" cy="539"/>
            </a:xfrm>
            <a:prstGeom prst="rect">
              <a:avLst/>
            </a:prstGeom>
          </p:spPr>
        </p:pic>
        <p:pic>
          <p:nvPicPr>
            <p:cNvPr id="40" name="图片 39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71" y="3196"/>
              <a:ext cx="539" cy="539"/>
            </a:xfrm>
            <a:prstGeom prst="rect">
              <a:avLst/>
            </a:prstGeom>
          </p:spPr>
        </p:pic>
        <p:pic>
          <p:nvPicPr>
            <p:cNvPr id="42" name="图片 41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71" y="4199"/>
              <a:ext cx="539" cy="539"/>
            </a:xfrm>
            <a:prstGeom prst="rect">
              <a:avLst/>
            </a:prstGeom>
          </p:spPr>
        </p:pic>
        <p:pic>
          <p:nvPicPr>
            <p:cNvPr id="43" name="图片 42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2872"/>
              <a:ext cx="539" cy="539"/>
            </a:xfrm>
            <a:prstGeom prst="rect">
              <a:avLst/>
            </a:prstGeom>
          </p:spPr>
        </p:pic>
        <p:pic>
          <p:nvPicPr>
            <p:cNvPr id="44" name="图片 43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3948"/>
              <a:ext cx="539" cy="539"/>
            </a:xfrm>
            <a:prstGeom prst="rect">
              <a:avLst/>
            </a:prstGeom>
          </p:spPr>
        </p:pic>
        <p:pic>
          <p:nvPicPr>
            <p:cNvPr id="45" name="图片 44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4892"/>
              <a:ext cx="539" cy="539"/>
            </a:xfrm>
            <a:prstGeom prst="rect">
              <a:avLst/>
            </a:prstGeom>
          </p:spPr>
        </p:pic>
        <p:pic>
          <p:nvPicPr>
            <p:cNvPr id="46" name="图片 45" descr="3659091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44" y="3455"/>
              <a:ext cx="500" cy="500"/>
            </a:xfrm>
            <a:prstGeom prst="rect">
              <a:avLst/>
            </a:prstGeom>
          </p:spPr>
        </p:pic>
        <p:cxnSp>
          <p:nvCxnSpPr>
            <p:cNvPr id="47" name="直接箭头连接符 46"/>
            <p:cNvCxnSpPr>
              <a:stCxn id="38" idx="3"/>
              <a:endCxn id="39" idx="1"/>
            </p:cNvCxnSpPr>
            <p:nvPr/>
          </p:nvCxnSpPr>
          <p:spPr>
            <a:xfrm flipV="1">
              <a:off x="8064" y="3944"/>
              <a:ext cx="513" cy="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连接符 47"/>
            <p:cNvCxnSpPr>
              <a:stCxn id="39" idx="3"/>
              <a:endCxn id="40" idx="1"/>
            </p:cNvCxnSpPr>
            <p:nvPr/>
          </p:nvCxnSpPr>
          <p:spPr>
            <a:xfrm flipV="1">
              <a:off x="9116" y="3466"/>
              <a:ext cx="455" cy="478"/>
            </a:xfrm>
            <a:prstGeom prst="bentConnector3">
              <a:avLst>
                <a:gd name="adj1" fmla="val 5011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连接符 48"/>
            <p:cNvCxnSpPr>
              <a:stCxn id="39" idx="3"/>
              <a:endCxn id="42" idx="1"/>
            </p:cNvCxnSpPr>
            <p:nvPr/>
          </p:nvCxnSpPr>
          <p:spPr>
            <a:xfrm>
              <a:off x="9116" y="3944"/>
              <a:ext cx="455" cy="525"/>
            </a:xfrm>
            <a:prstGeom prst="bentConnector3">
              <a:avLst>
                <a:gd name="adj1" fmla="val 50110"/>
              </a:avLst>
            </a:prstGeom>
            <a:ln>
              <a:solidFill>
                <a:srgbClr val="F4C68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连接符 50"/>
            <p:cNvCxnSpPr>
              <a:stCxn id="40" idx="3"/>
              <a:endCxn id="43" idx="1"/>
            </p:cNvCxnSpPr>
            <p:nvPr/>
          </p:nvCxnSpPr>
          <p:spPr>
            <a:xfrm flipV="1">
              <a:off x="10110" y="3142"/>
              <a:ext cx="659" cy="324"/>
            </a:xfrm>
            <a:prstGeom prst="bentConnector3">
              <a:avLst>
                <a:gd name="adj1" fmla="val 5007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连接符 51"/>
            <p:cNvCxnSpPr>
              <a:stCxn id="42" idx="3"/>
              <a:endCxn id="45" idx="1"/>
            </p:cNvCxnSpPr>
            <p:nvPr/>
          </p:nvCxnSpPr>
          <p:spPr>
            <a:xfrm>
              <a:off x="10110" y="4469"/>
              <a:ext cx="659" cy="693"/>
            </a:xfrm>
            <a:prstGeom prst="bentConnector3">
              <a:avLst>
                <a:gd name="adj1" fmla="val 5007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7439" y="4222"/>
              <a:ext cx="75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inputdata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8517" y="4180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1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511" y="3694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 2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9511" y="4683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3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709" y="3397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4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0769" y="4473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5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769" y="5431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6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1996" y="3959"/>
              <a:ext cx="796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outputdata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9176" y="3532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T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0247" y="3171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T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176" y="4096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F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247" y="4580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F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247" y="4096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T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515" y="3797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T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1428" y="4445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F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cxnSp>
          <p:nvCxnSpPr>
            <p:cNvPr id="71" name="肘形连接符 70"/>
            <p:cNvCxnSpPr>
              <a:stCxn id="44" idx="3"/>
            </p:cNvCxnSpPr>
            <p:nvPr/>
          </p:nvCxnSpPr>
          <p:spPr>
            <a:xfrm>
              <a:off x="11308" y="4218"/>
              <a:ext cx="835" cy="407"/>
            </a:xfrm>
            <a:prstGeom prst="bentConnector3">
              <a:avLst>
                <a:gd name="adj1" fmla="val 5006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图片 71" descr="20288630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12144" y="4354"/>
              <a:ext cx="538" cy="538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12015" y="4874"/>
              <a:ext cx="79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condition </a:t>
              </a:r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mismatch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cxnSp>
          <p:nvCxnSpPr>
            <p:cNvPr id="74" name="肘形连接符 73"/>
            <p:cNvCxnSpPr>
              <a:stCxn id="42" idx="3"/>
              <a:endCxn id="44" idx="1"/>
            </p:cNvCxnSpPr>
            <p:nvPr/>
          </p:nvCxnSpPr>
          <p:spPr>
            <a:xfrm flipV="1">
              <a:off x="10110" y="4218"/>
              <a:ext cx="659" cy="251"/>
            </a:xfrm>
            <a:prstGeom prst="bentConnector3">
              <a:avLst>
                <a:gd name="adj1" fmla="val 50076"/>
              </a:avLst>
            </a:prstGeom>
            <a:ln>
              <a:solidFill>
                <a:srgbClr val="F4C68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连接符 74"/>
            <p:cNvCxnSpPr>
              <a:stCxn id="44" idx="3"/>
              <a:endCxn id="46" idx="1"/>
            </p:cNvCxnSpPr>
            <p:nvPr/>
          </p:nvCxnSpPr>
          <p:spPr>
            <a:xfrm flipV="1">
              <a:off x="11308" y="3705"/>
              <a:ext cx="836" cy="51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4C68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  <p:bldLst>
      <p:bldP spid="3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021580" y="1577155"/>
            <a:ext cx="3542030" cy="288417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none" rtlCol="0">
            <a:spAutoFit/>
          </a:bodyPr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0070C0"/>
                </a:solidFill>
              </a:rPr>
              <a:t>regulation</a:t>
            </a:r>
            <a:r>
              <a:rPr lang="zh-CN" altLang="en-US" sz="500"/>
              <a:t> </a:t>
            </a:r>
            <a:r>
              <a:rPr lang="zh-CN" altLang="en-US" sz="500">
                <a:solidFill>
                  <a:schemeClr val="accent1"/>
                </a:solidFill>
              </a:rPr>
              <a:t>erc20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0070C0"/>
                </a:solidFill>
              </a:rPr>
              <a:t>entities </a:t>
            </a:r>
            <a:r>
              <a:rPr lang="zh-CN" altLang="en-US" sz="500"/>
              <a:t>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r>
              <a:rPr lang="zh-CN" altLang="en-US" sz="500">
                <a:solidFill>
                  <a:srgbClr val="0070C0"/>
                </a:solidFill>
              </a:rPr>
              <a:t>entity </a:t>
            </a:r>
            <a:r>
              <a:rPr lang="zh-CN" altLang="en-US" sz="500"/>
              <a:t>openLoans {                       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tokenID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ltvWithFeesX96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r>
              <a:rPr lang="zh-CN" altLang="en-US" sz="500">
                <a:solidFill>
                  <a:srgbClr val="0070C0"/>
                </a:solidFill>
              </a:rPr>
              <a:t>entity </a:t>
            </a:r>
            <a:r>
              <a:rPr lang="zh-CN" altLang="en-US" sz="500"/>
              <a:t>liquidation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DENOMENATOR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liquidationLTV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>
              <a:solidFill>
                <a:srgbClr val="00B050"/>
              </a:solidFill>
            </a:endParaRPr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Q96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1F83CD"/>
                </a:solidFill>
              </a:rPr>
              <a:t>output</a:t>
            </a:r>
            <a:r>
              <a:rPr lang="zh-CN" altLang="en-US" sz="500"/>
              <a:t>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upkeepLoans </a:t>
            </a:r>
            <a:r>
              <a:rPr lang="zh-CN" altLang="en-US" sz="500">
                <a:solidFill>
                  <a:srgbClr val="0070C0"/>
                </a:solidFill>
              </a:rPr>
              <a:t>is</a:t>
            </a:r>
            <a:r>
              <a:rPr lang="zh-CN" altLang="en-US" sz="500"/>
              <a:t> </a:t>
            </a:r>
            <a:r>
              <a:rPr lang="zh-CN" altLang="en-US" sz="500">
                <a:solidFill>
                  <a:srgbClr val="00B050"/>
                </a:solidFill>
              </a:rPr>
              <a:t>list</a:t>
            </a:r>
            <a:endParaRPr lang="zh-CN" altLang="en-US" sz="500">
              <a:solidFill>
                <a:srgbClr val="00B050"/>
              </a:solidFill>
            </a:endParaRPr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1F83CD"/>
                </a:solidFill>
              </a:rPr>
              <a:t>rules</a:t>
            </a:r>
            <a:r>
              <a:rPr lang="zh-CN" altLang="en-US" sz="500"/>
              <a:t>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r>
              <a:rPr lang="zh-CN" altLang="en-US" sz="500">
                <a:solidFill>
                  <a:srgbClr val="1F83CD"/>
                </a:solidFill>
              </a:rPr>
              <a:t>rule</a:t>
            </a:r>
            <a:r>
              <a:rPr lang="zh-CN" altLang="en-US" sz="500"/>
              <a:t> liquidate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</a:t>
            </a:r>
            <a:r>
              <a:rPr lang="en-US" altLang="zh-CN" sz="500"/>
              <a:t>              ltvNeedLiquidate = </a:t>
            </a:r>
            <a:r>
              <a:rPr lang="zh-CN" altLang="en-US" sz="500">
                <a:sym typeface="+mn-ea"/>
              </a:rPr>
              <a:t>(liquidation.Q96 * liquidation.liquidationLTV) / liquidation.DENOMENATOR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</a:t>
            </a:r>
            <a:r>
              <a:rPr lang="en-US" altLang="zh-CN" sz="500"/>
              <a:t>outputdatas</a:t>
            </a:r>
            <a:r>
              <a:rPr lang="zh-CN" altLang="en-US" sz="500"/>
              <a:t>.upkeepLoans = </a:t>
            </a:r>
            <a:r>
              <a:rPr lang="zh-CN" altLang="en-US" sz="500">
                <a:solidFill>
                  <a:srgbClr val="1F83CD"/>
                </a:solidFill>
              </a:rPr>
              <a:t>collect </a:t>
            </a:r>
            <a:r>
              <a:rPr lang="zh-CN" altLang="en-US" sz="500"/>
              <a:t>openLoans.tokenID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en-US" altLang="zh-CN" sz="500"/>
              <a:t>			        </a:t>
            </a:r>
            <a:r>
              <a:rPr lang="zh-CN" altLang="en-US" sz="500">
                <a:solidFill>
                  <a:srgbClr val="1F83CD"/>
                </a:solidFill>
              </a:rPr>
              <a:t>where </a:t>
            </a:r>
            <a:r>
              <a:rPr lang="zh-CN" altLang="en-US" sz="500"/>
              <a:t>openLoans.ltvWithFeesX96 &gt;= </a:t>
            </a:r>
            <a:r>
              <a:rPr lang="en-US" altLang="zh-CN" sz="500">
                <a:sym typeface="+mn-ea"/>
              </a:rPr>
              <a:t>ltvNeedLiquidate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</a:t>
            </a:r>
            <a:r>
              <a:rPr lang="en-US" altLang="zh-CN" sz="500"/>
              <a:t>                                            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1F83CD"/>
                </a:solidFill>
              </a:rPr>
              <a:t>execution</a:t>
            </a:r>
            <a:r>
              <a:rPr lang="zh-CN" altLang="en-US" sz="500"/>
              <a:t>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r>
              <a:rPr lang="zh-CN" altLang="en-US" sz="500">
                <a:solidFill>
                  <a:srgbClr val="1F83CD"/>
                </a:solidFill>
              </a:rPr>
              <a:t>check</a:t>
            </a:r>
            <a:r>
              <a:rPr lang="zh-CN" altLang="en-US" sz="500"/>
              <a:t> </a:t>
            </a:r>
            <a:r>
              <a:rPr lang="zh-CN" altLang="en-US" sz="500">
                <a:solidFill>
                  <a:srgbClr val="1F83CD"/>
                </a:solidFill>
              </a:rPr>
              <a:t>rule</a:t>
            </a:r>
            <a:r>
              <a:rPr lang="zh-CN" altLang="en-US" sz="500"/>
              <a:t> liquidate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}</a:t>
            </a:r>
            <a:endParaRPr lang="zh-CN" altLang="en-US" sz="500"/>
          </a:p>
        </p:txBody>
      </p:sp>
      <p:grpSp>
        <p:nvGrpSpPr>
          <p:cNvPr id="59" name="组合 58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78" name="右弧形箭头 77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88" name="图片 87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89" name="图片 88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90" name="图片 89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91" name="图片 90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92" name="左箭头 91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3" name="图片 92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94" name="左箭头 93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左箭头 94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圆角右箭头 95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5177790" y="1156335"/>
            <a:ext cx="2533650" cy="271786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  <p:bldLst>
      <p:bldP spid="9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139055" y="1172660"/>
            <a:ext cx="1954530" cy="271628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Complicated Progamming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 descr="/private/var/folders/td/yyytl1nx6wv248ch38x1c1fh0000gn/T/com.kingsoft.wpsoffice.mac/kaimatting/20230915220602/output_aiMatting_20230915220614.pngoutput_aiMatting_20230915220614"/>
          <p:cNvPicPr>
            <a:picLocks noChangeAspect="1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2242185" y="4438783"/>
            <a:ext cx="967105" cy="5073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939" r="25894"/>
          <a:stretch>
            <a:fillRect/>
          </a:stretch>
        </p:blipFill>
        <p:spPr>
          <a:xfrm>
            <a:off x="3698240" y="4399095"/>
            <a:ext cx="549275" cy="586740"/>
          </a:xfrm>
          <a:prstGeom prst="rect">
            <a:avLst/>
          </a:prstGeom>
        </p:spPr>
      </p:pic>
      <p:pic>
        <p:nvPicPr>
          <p:cNvPr id="56" name="图片 55" descr="/private/var/folders/td/yyytl1nx6wv248ch38x1c1fh0000gn/T/com.kingsoft.wpsoffice.mac/photoedit2/20230915220957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70" y="4457515"/>
            <a:ext cx="488950" cy="4889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" y="4560385"/>
            <a:ext cx="367030" cy="27559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610870" y="4583245"/>
            <a:ext cx="17405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>
                <a:solidFill>
                  <a:srgbClr val="3B5DD1"/>
                </a:solidFill>
                <a:latin typeface="Al Tarikh" panose="00000400000000000000" charset="0"/>
                <a:cs typeface="Al Tarikh" panose="00000400000000000000" charset="0"/>
              </a:rPr>
              <a:t>Chainlink Automation</a:t>
            </a:r>
            <a:endParaRPr lang="en-US" altLang="zh-CN" sz="1200" b="1">
              <a:solidFill>
                <a:srgbClr val="3B5DD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9055" y="1595570"/>
            <a:ext cx="1954530" cy="271628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Unverifiable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35" name="右弧形箭头 34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13" name="图片 12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15" name="图片 14" descr="21565671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16" name="图片 15" descr="4709034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17" name="图片 16" descr="21593389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18" name="左箭头 17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29" name="左箭头 28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左箭头 29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4"/>
    </p:custDataLst>
  </p:cSld>
  <p:clrMapOvr>
    <a:masterClrMapping/>
  </p:clrMapOvr>
  <p:transition/>
  <p:timing>
    <p:tnLst>
      <p:par>
        <p:cTn id="1" dur="indefinite" restart="never" nodeType="tmRoot"/>
      </p:par>
    </p:tnLst>
    <p:bldLst>
      <p:bldP spid="21" grpId="1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41" name="右弧形箭头 40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50" name="图片 49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51" name="图片 50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52" name="图片 51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53" name="图片 52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54" name="左箭头 53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5" name="图片 54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56" name="左箭头 55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左箭头 56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圆角右箭头 57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177790" y="1503680"/>
            <a:ext cx="2533650" cy="271628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Verifiable Task Execution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23765" y="1823720"/>
            <a:ext cx="3411220" cy="1792605"/>
            <a:chOff x="7439" y="2872"/>
            <a:chExt cx="5372" cy="2823"/>
          </a:xfrm>
        </p:grpSpPr>
        <p:pic>
          <p:nvPicPr>
            <p:cNvPr id="38" name="图片 37" descr="3659091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64" y="3680"/>
              <a:ext cx="500" cy="500"/>
            </a:xfrm>
            <a:prstGeom prst="rect">
              <a:avLst/>
            </a:prstGeom>
          </p:spPr>
        </p:pic>
        <p:pic>
          <p:nvPicPr>
            <p:cNvPr id="3" name="图片 2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77" y="3674"/>
              <a:ext cx="539" cy="539"/>
            </a:xfrm>
            <a:prstGeom prst="rect">
              <a:avLst/>
            </a:prstGeom>
          </p:spPr>
        </p:pic>
        <p:pic>
          <p:nvPicPr>
            <p:cNvPr id="4" name="图片 3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71" y="3196"/>
              <a:ext cx="539" cy="539"/>
            </a:xfrm>
            <a:prstGeom prst="rect">
              <a:avLst/>
            </a:prstGeom>
          </p:spPr>
        </p:pic>
        <p:pic>
          <p:nvPicPr>
            <p:cNvPr id="5" name="图片 4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71" y="4199"/>
              <a:ext cx="539" cy="539"/>
            </a:xfrm>
            <a:prstGeom prst="rect">
              <a:avLst/>
            </a:prstGeom>
          </p:spPr>
        </p:pic>
        <p:pic>
          <p:nvPicPr>
            <p:cNvPr id="6" name="图片 5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2872"/>
              <a:ext cx="539" cy="539"/>
            </a:xfrm>
            <a:prstGeom prst="rect">
              <a:avLst/>
            </a:prstGeom>
          </p:spPr>
        </p:pic>
        <p:pic>
          <p:nvPicPr>
            <p:cNvPr id="7" name="图片 6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3948"/>
              <a:ext cx="539" cy="539"/>
            </a:xfrm>
            <a:prstGeom prst="rect">
              <a:avLst/>
            </a:prstGeom>
          </p:spPr>
        </p:pic>
        <p:pic>
          <p:nvPicPr>
            <p:cNvPr id="8" name="图片 7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4892"/>
              <a:ext cx="539" cy="539"/>
            </a:xfrm>
            <a:prstGeom prst="rect">
              <a:avLst/>
            </a:prstGeom>
          </p:spPr>
        </p:pic>
        <p:pic>
          <p:nvPicPr>
            <p:cNvPr id="9" name="图片 8" descr="3659091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44" y="3455"/>
              <a:ext cx="500" cy="500"/>
            </a:xfrm>
            <a:prstGeom prst="rect">
              <a:avLst/>
            </a:prstGeom>
          </p:spPr>
        </p:pic>
        <p:cxnSp>
          <p:nvCxnSpPr>
            <p:cNvPr id="10" name="直接箭头连接符 9"/>
            <p:cNvCxnSpPr>
              <a:stCxn id="38" idx="3"/>
              <a:endCxn id="3" idx="1"/>
            </p:cNvCxnSpPr>
            <p:nvPr/>
          </p:nvCxnSpPr>
          <p:spPr>
            <a:xfrm>
              <a:off x="8064" y="3930"/>
              <a:ext cx="513" cy="14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3" idx="3"/>
              <a:endCxn id="4" idx="1"/>
            </p:cNvCxnSpPr>
            <p:nvPr/>
          </p:nvCxnSpPr>
          <p:spPr>
            <a:xfrm flipV="1">
              <a:off x="9116" y="3466"/>
              <a:ext cx="455" cy="478"/>
            </a:xfrm>
            <a:prstGeom prst="bentConnector3">
              <a:avLst>
                <a:gd name="adj1" fmla="val 5011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>
              <a:stCxn id="3" idx="3"/>
              <a:endCxn id="5" idx="1"/>
            </p:cNvCxnSpPr>
            <p:nvPr/>
          </p:nvCxnSpPr>
          <p:spPr>
            <a:xfrm>
              <a:off x="9116" y="3944"/>
              <a:ext cx="455" cy="525"/>
            </a:xfrm>
            <a:prstGeom prst="bentConnector3">
              <a:avLst>
                <a:gd name="adj1" fmla="val 50110"/>
              </a:avLst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>
              <a:stCxn id="4" idx="3"/>
              <a:endCxn id="6" idx="1"/>
            </p:cNvCxnSpPr>
            <p:nvPr/>
          </p:nvCxnSpPr>
          <p:spPr>
            <a:xfrm flipV="1">
              <a:off x="10110" y="3142"/>
              <a:ext cx="659" cy="324"/>
            </a:xfrm>
            <a:prstGeom prst="bentConnector3">
              <a:avLst>
                <a:gd name="adj1" fmla="val 5007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>
              <a:stCxn id="5" idx="3"/>
              <a:endCxn id="8" idx="1"/>
            </p:cNvCxnSpPr>
            <p:nvPr/>
          </p:nvCxnSpPr>
          <p:spPr>
            <a:xfrm>
              <a:off x="10110" y="4469"/>
              <a:ext cx="659" cy="693"/>
            </a:xfrm>
            <a:prstGeom prst="bentConnector3">
              <a:avLst>
                <a:gd name="adj1" fmla="val 5007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7439" y="4222"/>
              <a:ext cx="75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inputdata</a:t>
              </a:r>
              <a:endParaRPr lang="en-US" altLang="zh-CN" sz="5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517" y="4180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1</a:t>
              </a:r>
              <a:endParaRPr lang="en-US" altLang="zh-CN" sz="5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511" y="3694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2</a:t>
              </a:r>
              <a:endParaRPr lang="en-US" altLang="zh-CN" sz="50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511" y="4683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3</a:t>
              </a:r>
              <a:endParaRPr lang="en-US" altLang="zh-CN" sz="50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709" y="3397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4</a:t>
              </a:r>
              <a:endParaRPr lang="en-US" altLang="zh-CN" sz="50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0769" y="4473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5</a:t>
              </a:r>
              <a:endParaRPr lang="en-US" altLang="zh-CN" sz="50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769" y="5431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6</a:t>
              </a:r>
              <a:endParaRPr lang="en-US" altLang="zh-CN" sz="50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1996" y="3959"/>
              <a:ext cx="796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outputdata</a:t>
              </a:r>
              <a:endParaRPr lang="en-US" altLang="zh-CN" sz="50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9176" y="3532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T</a:t>
              </a:r>
              <a:endParaRPr lang="en-US" altLang="zh-CN" sz="50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0247" y="3171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T</a:t>
              </a:r>
              <a:endParaRPr lang="en-US" altLang="zh-CN" sz="5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176" y="4096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F</a:t>
              </a:r>
              <a:endParaRPr lang="en-US" altLang="zh-CN" sz="50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247" y="4580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F</a:t>
              </a:r>
              <a:endParaRPr lang="en-US" altLang="zh-CN" sz="5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247" y="4096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T</a:t>
              </a:r>
              <a:endParaRPr lang="en-US" altLang="zh-CN" sz="50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515" y="3797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T</a:t>
              </a:r>
              <a:endParaRPr lang="en-US" altLang="zh-CN" sz="50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1428" y="4445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F</a:t>
              </a:r>
              <a:endParaRPr lang="en-US" altLang="zh-CN" sz="500"/>
            </a:p>
          </p:txBody>
        </p:sp>
        <p:cxnSp>
          <p:nvCxnSpPr>
            <p:cNvPr id="71" name="肘形连接符 70"/>
            <p:cNvCxnSpPr>
              <a:stCxn id="7" idx="3"/>
            </p:cNvCxnSpPr>
            <p:nvPr/>
          </p:nvCxnSpPr>
          <p:spPr>
            <a:xfrm>
              <a:off x="11308" y="4218"/>
              <a:ext cx="835" cy="407"/>
            </a:xfrm>
            <a:prstGeom prst="bentConnector3">
              <a:avLst>
                <a:gd name="adj1" fmla="val 5006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图片 71" descr="20288630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12144" y="4354"/>
              <a:ext cx="538" cy="538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12015" y="4874"/>
              <a:ext cx="79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condition </a:t>
              </a:r>
              <a:r>
                <a:rPr lang="en-US" altLang="zh-CN" sz="500"/>
                <a:t>mismatch</a:t>
              </a:r>
              <a:endParaRPr lang="en-US" altLang="zh-CN" sz="500"/>
            </a:p>
          </p:txBody>
        </p:sp>
        <p:cxnSp>
          <p:nvCxnSpPr>
            <p:cNvPr id="74" name="肘形连接符 73"/>
            <p:cNvCxnSpPr>
              <a:stCxn id="5" idx="3"/>
              <a:endCxn id="7" idx="1"/>
            </p:cNvCxnSpPr>
            <p:nvPr/>
          </p:nvCxnSpPr>
          <p:spPr>
            <a:xfrm flipV="1">
              <a:off x="10110" y="4218"/>
              <a:ext cx="659" cy="251"/>
            </a:xfrm>
            <a:prstGeom prst="bentConnector3">
              <a:avLst>
                <a:gd name="adj1" fmla="val 50076"/>
              </a:avLst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连接符 74"/>
            <p:cNvCxnSpPr>
              <a:stCxn id="7" idx="3"/>
              <a:endCxn id="9" idx="1"/>
            </p:cNvCxnSpPr>
            <p:nvPr/>
          </p:nvCxnSpPr>
          <p:spPr>
            <a:xfrm flipV="1">
              <a:off x="11308" y="3705"/>
              <a:ext cx="836" cy="51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文本框 101"/>
          <p:cNvSpPr txBox="1"/>
          <p:nvPr/>
        </p:nvSpPr>
        <p:spPr>
          <a:xfrm>
            <a:off x="4587875" y="3715835"/>
            <a:ext cx="2451735" cy="953135"/>
          </a:xfrm>
          <a:prstGeom prst="rect">
            <a:avLst/>
          </a:prstGeom>
          <a:noFill/>
          <a:ln w="12700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pPr algn="l"/>
            <a:r>
              <a:rPr lang="en-US" altLang="zh-CN" sz="800" b="1"/>
              <a:t>TEE PROOF: </a:t>
            </a:r>
            <a:endParaRPr lang="en-US" altLang="zh-CN" sz="800" b="1"/>
          </a:p>
          <a:p>
            <a:pPr algn="l"/>
            <a:r>
              <a:rPr lang="en-US" altLang="zh-CN" sz="800"/>
              <a:t>{</a:t>
            </a:r>
            <a:endParaRPr lang="en-US" altLang="zh-CN" sz="800"/>
          </a:p>
          <a:p>
            <a:pPr algn="l"/>
            <a:r>
              <a:rPr lang="en-US" altLang="zh-CN" sz="800"/>
              <a:t>    rulefilehash: </a:t>
            </a:r>
            <a:r>
              <a:rPr lang="zh-CN" altLang="en-US" sz="800"/>
              <a:t>“”</a:t>
            </a:r>
            <a:endParaRPr lang="en-US" altLang="zh-CN" sz="800"/>
          </a:p>
          <a:p>
            <a:pPr algn="l"/>
            <a:r>
              <a:rPr lang="en-US" altLang="zh-CN" sz="800"/>
              <a:t>    inputdata: {}</a:t>
            </a:r>
            <a:endParaRPr lang="en-US" altLang="zh-CN" sz="800"/>
          </a:p>
          <a:p>
            <a:pPr algn="l"/>
            <a:r>
              <a:rPr lang="en-US" altLang="zh-CN" sz="800"/>
              <a:t>    rules: {</a:t>
            </a:r>
            <a:r>
              <a:rPr lang="zh-CN" altLang="en-US" sz="800"/>
              <a:t>“</a:t>
            </a:r>
            <a:r>
              <a:rPr lang="en-US" altLang="zh-CN" sz="800"/>
              <a:t>rule 1</a:t>
            </a:r>
            <a:r>
              <a:rPr lang="zh-CN" altLang="en-US" sz="800"/>
              <a:t>”</a:t>
            </a:r>
            <a:r>
              <a:rPr lang="en-US" altLang="zh-CN" sz="800"/>
              <a:t>, </a:t>
            </a:r>
            <a:r>
              <a:rPr lang="zh-CN" altLang="en-US" sz="800"/>
              <a:t>“</a:t>
            </a:r>
            <a:r>
              <a:rPr lang="en-US" altLang="zh-CN" sz="800"/>
              <a:t>rule 3</a:t>
            </a:r>
            <a:r>
              <a:rPr lang="zh-CN" altLang="en-US" sz="800"/>
              <a:t>”</a:t>
            </a:r>
            <a:r>
              <a:rPr lang="en-US" altLang="zh-CN" sz="800"/>
              <a:t>, </a:t>
            </a:r>
            <a:r>
              <a:rPr lang="zh-CN" altLang="en-US" sz="800"/>
              <a:t>“</a:t>
            </a:r>
            <a:r>
              <a:rPr lang="en-US" altLang="zh-CN" sz="800"/>
              <a:t>rule 5</a:t>
            </a:r>
            <a:r>
              <a:rPr lang="zh-CN" altLang="en-US" sz="800"/>
              <a:t>”</a:t>
            </a:r>
            <a:r>
              <a:rPr lang="en-US" altLang="zh-CN" sz="800"/>
              <a:t>}</a:t>
            </a:r>
            <a:endParaRPr lang="en-US" altLang="zh-CN" sz="800"/>
          </a:p>
          <a:p>
            <a:pPr algn="l"/>
            <a:r>
              <a:rPr lang="en-US" altLang="zh-CN" sz="800"/>
              <a:t>    outputdata: {}</a:t>
            </a:r>
            <a:endParaRPr lang="en-US" altLang="zh-CN" sz="800"/>
          </a:p>
          <a:p>
            <a:pPr algn="l"/>
            <a:r>
              <a:rPr lang="en-US" altLang="zh-CN" sz="800"/>
              <a:t>}</a:t>
            </a:r>
            <a:endParaRPr lang="zh-CN" altLang="en-US" sz="500"/>
          </a:p>
        </p:txBody>
      </p:sp>
      <p:sp>
        <p:nvSpPr>
          <p:cNvPr id="103" name="文本框 102"/>
          <p:cNvSpPr txBox="1"/>
          <p:nvPr/>
        </p:nvSpPr>
        <p:spPr>
          <a:xfrm>
            <a:off x="7129780" y="3715835"/>
            <a:ext cx="1644650" cy="93726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pPr algn="l"/>
            <a:r>
              <a:rPr lang="en-US" altLang="zh-CN" sz="800" b="1"/>
              <a:t>ZKPROOF</a:t>
            </a:r>
            <a:r>
              <a:rPr lang="zh-CN" altLang="en-US" sz="800" b="1"/>
              <a:t>（</a:t>
            </a:r>
            <a:r>
              <a:rPr lang="en-US" altLang="zh-CN" sz="800" b="1"/>
              <a:t>OnDeveloping</a:t>
            </a:r>
            <a:r>
              <a:rPr lang="zh-CN" altLang="en-US" sz="800" b="1"/>
              <a:t>）</a:t>
            </a:r>
            <a:r>
              <a:rPr lang="en-US" altLang="zh-CN" sz="800" b="1"/>
              <a:t>:</a:t>
            </a:r>
            <a:r>
              <a:rPr lang="en-US" altLang="zh-CN" sz="800"/>
              <a:t> </a:t>
            </a:r>
            <a:endParaRPr lang="en-US" altLang="zh-CN" sz="800"/>
          </a:p>
          <a:p>
            <a:pPr algn="l"/>
            <a:r>
              <a:rPr lang="en-US" altLang="zh-CN" sz="800"/>
              <a:t>{</a:t>
            </a:r>
            <a:endParaRPr lang="en-US" altLang="zh-CN" sz="800"/>
          </a:p>
          <a:p>
            <a:pPr algn="l"/>
            <a:r>
              <a:rPr lang="en-US" altLang="zh-CN" sz="800"/>
              <a:t>    zkproof :</a:t>
            </a:r>
            <a:r>
              <a:rPr lang="zh-CN" altLang="en-US" sz="800"/>
              <a:t>“”</a:t>
            </a:r>
            <a:endParaRPr lang="zh-CN" altLang="en-US" sz="800"/>
          </a:p>
          <a:p>
            <a:pPr algn="l"/>
            <a:r>
              <a:rPr lang="zh-CN" altLang="en-US" sz="800"/>
              <a:t> </a:t>
            </a:r>
            <a:r>
              <a:rPr lang="en-US" altLang="zh-CN" sz="800"/>
              <a:t>   signature :</a:t>
            </a:r>
            <a:r>
              <a:rPr lang="zh-CN" altLang="en-US" sz="800"/>
              <a:t>“”</a:t>
            </a:r>
            <a:endParaRPr lang="en-US" altLang="zh-CN" sz="800"/>
          </a:p>
          <a:p>
            <a:pPr algn="l"/>
            <a:r>
              <a:rPr lang="en-US" altLang="zh-CN" sz="800"/>
              <a:t>}</a:t>
            </a:r>
            <a:endParaRPr lang="en-US" altLang="zh-CN" sz="800"/>
          </a:p>
          <a:p>
            <a:pPr algn="l"/>
            <a:endParaRPr lang="zh-CN" altLang="en-US" sz="500"/>
          </a:p>
          <a:p>
            <a:pPr algn="l"/>
            <a:endParaRPr lang="zh-CN" altLang="en-US" sz="500"/>
          </a:p>
          <a:p>
            <a:pPr algn="l"/>
            <a:endParaRPr lang="zh-CN" altLang="en-US" sz="500"/>
          </a:p>
        </p:txBody>
      </p:sp>
      <p:sp>
        <p:nvSpPr>
          <p:cNvPr id="97" name="文本框 96"/>
          <p:cNvSpPr txBox="1"/>
          <p:nvPr/>
        </p:nvSpPr>
        <p:spPr>
          <a:xfrm>
            <a:off x="5177790" y="1156335"/>
            <a:ext cx="2533650" cy="271786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88510" y="1811655"/>
            <a:ext cx="4175760" cy="18580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41" name="右弧形箭头 40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86" y="2994"/>
              <a:ext cx="1873" cy="779"/>
            </a:xfrm>
            <a:prstGeom prst="roundRect">
              <a:avLst/>
            </a:prstGeom>
            <a:solidFill>
              <a:srgbClr val="1B7F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50" name="图片 49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51" name="图片 50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52" name="图片 51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53" name="图片 52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54" name="左箭头 53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5" name="图片 54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56" name="左箭头 55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左箭头 56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圆角右箭头 57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177155" y="1889125"/>
            <a:ext cx="2534285" cy="271628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Multi-chain Support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77790" y="1503680"/>
            <a:ext cx="2533650" cy="271628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Verifiable Task Execution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177790" y="1156335"/>
            <a:ext cx="2533650" cy="271786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90770" y="2546985"/>
            <a:ext cx="3020060" cy="2026920"/>
            <a:chOff x="7702" y="4011"/>
            <a:chExt cx="4756" cy="3192"/>
          </a:xfrm>
        </p:grpSpPr>
        <p:sp>
          <p:nvSpPr>
            <p:cNvPr id="86" name="文本框 85"/>
            <p:cNvSpPr txBox="1"/>
            <p:nvPr/>
          </p:nvSpPr>
          <p:spPr>
            <a:xfrm>
              <a:off x="11301" y="4883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Osmosis</a:t>
              </a:r>
              <a:endParaRPr lang="en-US" altLang="zh-CN" sz="7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0485" y="4893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EvmOS</a:t>
              </a:r>
              <a:endParaRPr lang="en-US" altLang="zh-CN" sz="700" b="1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9490" y="4881"/>
              <a:ext cx="1319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Cosmos Hub</a:t>
              </a:r>
              <a:endParaRPr lang="en-US" altLang="zh-CN" sz="700" b="1"/>
            </a:p>
          </p:txBody>
        </p:sp>
        <p:pic>
          <p:nvPicPr>
            <p:cNvPr id="2" name="图片 1" descr="/private/var/folders/td/yyytl1nx6wv248ch38x1c1fh0000gn/T/com.kingsoft.wpsoffice.mac/kaimatting/20230916123439/output_aiMatting_20230916123445.pngoutput_aiMatting_2023091612344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02" y="4244"/>
              <a:ext cx="555" cy="59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80" y="4189"/>
              <a:ext cx="682" cy="634"/>
            </a:xfrm>
            <a:prstGeom prst="rect">
              <a:avLst/>
            </a:prstGeom>
          </p:spPr>
        </p:pic>
        <p:pic>
          <p:nvPicPr>
            <p:cNvPr id="5" name="图片 4" descr="/private/var/folders/td/yyytl1nx6wv248ch38x1c1fh0000gn/T/com.kingsoft.wpsoffice.mac/kaimatting/20230916124351/output_aiMatting_20230916124402.pngoutput_aiMatting_2023091612440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87" y="4220"/>
              <a:ext cx="651" cy="626"/>
            </a:xfrm>
            <a:prstGeom prst="rect">
              <a:avLst/>
            </a:prstGeom>
          </p:spPr>
        </p:pic>
        <p:sp>
          <p:nvSpPr>
            <p:cNvPr id="34" name="右箭头 33"/>
            <p:cNvSpPr/>
            <p:nvPr/>
          </p:nvSpPr>
          <p:spPr>
            <a:xfrm>
              <a:off x="8971" y="4547"/>
              <a:ext cx="486" cy="243"/>
            </a:xfrm>
            <a:prstGeom prst="rightArrow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837" y="4220"/>
              <a:ext cx="606" cy="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900" b="1"/>
                <a:t>IBC</a:t>
              </a:r>
              <a:endParaRPr lang="en-US" altLang="zh-CN" sz="900" b="1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9602" y="4011"/>
              <a:ext cx="2788" cy="1304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右箭头 63"/>
            <p:cNvSpPr/>
            <p:nvPr/>
          </p:nvSpPr>
          <p:spPr>
            <a:xfrm rot="5400000">
              <a:off x="11452" y="5677"/>
              <a:ext cx="486" cy="243"/>
            </a:xfrm>
            <a:prstGeom prst="rightArrow">
              <a:avLst/>
            </a:prstGeom>
            <a:noFill/>
            <a:ln>
              <a:solidFill>
                <a:srgbClr val="1B80C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7989" y="6134"/>
              <a:ext cx="1040" cy="1069"/>
              <a:chOff x="10127" y="6622"/>
              <a:chExt cx="1040" cy="1069"/>
            </a:xfrm>
          </p:grpSpPr>
          <p:pic>
            <p:nvPicPr>
              <p:cNvPr id="60" name="图片 59" descr="21593389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331" y="6622"/>
                <a:ext cx="682" cy="707"/>
              </a:xfrm>
              <a:prstGeom prst="rect">
                <a:avLst/>
              </a:prstGeom>
            </p:spPr>
          </p:pic>
          <p:sp>
            <p:nvSpPr>
              <p:cNvPr id="67" name="文本框 66"/>
              <p:cNvSpPr txBox="1"/>
              <p:nvPr/>
            </p:nvSpPr>
            <p:spPr>
              <a:xfrm>
                <a:off x="10127" y="7329"/>
                <a:ext cx="1041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Executor</a:t>
                </a:r>
                <a:endParaRPr lang="en-US" altLang="zh-CN" sz="900" b="1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7702" y="4188"/>
              <a:ext cx="1751" cy="1191"/>
              <a:chOff x="7702" y="4188"/>
              <a:chExt cx="1751" cy="1191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8027" y="4188"/>
                <a:ext cx="799" cy="828"/>
                <a:chOff x="5655" y="4104"/>
                <a:chExt cx="2198" cy="2188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 rot="0">
                  <a:off x="5655" y="4104"/>
                  <a:ext cx="2198" cy="2189"/>
                  <a:chOff x="4260" y="2206"/>
                  <a:chExt cx="3124" cy="3139"/>
                </a:xfrm>
              </p:grpSpPr>
              <p:pic>
                <p:nvPicPr>
                  <p:cNvPr id="18" name="http://photo-static-api.fotomore.com/creative/vcg/veer/400/new/VCG41N648319780.jpg?uid=386&amp;timestamp=1693882851&amp;sign=154319ed0704e41827fa31dcd74ff18f" descr="&amp;pky290_sjzg_VCG41N648319780&amp;2&amp;src_toppic_inpsrchzd1&amp;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13"/>
                  <a:srcRect l="71157" t="35667" b="35269"/>
                  <a:stretch>
                    <a:fillRect/>
                  </a:stretch>
                </p:blipFill>
                <p:spPr>
                  <a:xfrm>
                    <a:off x="4260" y="2206"/>
                    <a:ext cx="3124" cy="3139"/>
                  </a:xfrm>
                  <a:prstGeom prst="rect">
                    <a:avLst/>
                  </a:prstGeom>
                </p:spPr>
              </p:pic>
              <p:sp>
                <p:nvSpPr>
                  <p:cNvPr id="19" name="椭圆 18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4808" y="2802"/>
                    <a:ext cx="2028" cy="194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椭圆 19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5000" y="2907"/>
                    <a:ext cx="1721" cy="174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0000">
                        <a:srgbClr val="5A9BD5"/>
                      </a:gs>
                      <a:gs pos="83000">
                        <a:srgbClr val="1B80CB"/>
                      </a:gs>
                      <a:gs pos="100000">
                        <a:srgbClr val="1B80CB"/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矩形 20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5631" y="2683"/>
                    <a:ext cx="463" cy="21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p>
                    <a:pPr algn="ctr"/>
                    <a:endParaRPr lang="en-US" altLang="zh-CN" sz="6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  <a:alpha val="40000"/>
                          </a:schemeClr>
                        </a:outerShdw>
                      </a:effectLst>
                      <a:latin typeface="Algerian" panose="04020705040A02060702" charset="0"/>
                      <a:cs typeface="Algerian" panose="04020705040A02060702" charset="0"/>
                    </a:endParaRPr>
                  </a:p>
                </p:txBody>
              </p:sp>
            </p:grpSp>
            <p:pic>
              <p:nvPicPr>
                <p:cNvPr id="23" name="图片 22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3" y="4740"/>
                  <a:ext cx="680" cy="921"/>
                </a:xfrm>
                <a:prstGeom prst="rect">
                  <a:avLst/>
                </a:prstGeom>
              </p:spPr>
            </p:pic>
          </p:grpSp>
          <p:sp>
            <p:nvSpPr>
              <p:cNvPr id="71" name="文本框 70"/>
              <p:cNvSpPr txBox="1"/>
              <p:nvPr/>
            </p:nvSpPr>
            <p:spPr>
              <a:xfrm>
                <a:off x="7702" y="5017"/>
                <a:ext cx="1751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Specy-Chain</a:t>
                </a:r>
                <a:endParaRPr lang="en-US" altLang="zh-CN" sz="900" b="1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1060" y="6272"/>
              <a:ext cx="1384" cy="931"/>
              <a:chOff x="12715" y="5338"/>
              <a:chExt cx="1384" cy="931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19"/>
              <a:srcRect l="24786" t="24381" r="9459" b="4889"/>
              <a:stretch>
                <a:fillRect/>
              </a:stretch>
            </p:blipFill>
            <p:spPr>
              <a:xfrm>
                <a:off x="13056" y="5338"/>
                <a:ext cx="589" cy="569"/>
              </a:xfrm>
              <a:prstGeom prst="ellipse">
                <a:avLst/>
              </a:prstGeom>
            </p:spPr>
          </p:pic>
          <p:sp>
            <p:nvSpPr>
              <p:cNvPr id="72" name="文本框 71"/>
              <p:cNvSpPr txBox="1"/>
              <p:nvPr/>
            </p:nvSpPr>
            <p:spPr>
              <a:xfrm>
                <a:off x="12715" y="5907"/>
                <a:ext cx="1385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Data </a:t>
                </a:r>
                <a:r>
                  <a:rPr lang="en-US" altLang="zh-CN" sz="900" b="1"/>
                  <a:t>Source</a:t>
                </a:r>
                <a:endParaRPr lang="en-US" altLang="zh-CN" sz="900" b="1"/>
              </a:p>
            </p:txBody>
          </p:sp>
        </p:grpSp>
        <p:sp>
          <p:nvSpPr>
            <p:cNvPr id="75" name="右箭头 74"/>
            <p:cNvSpPr/>
            <p:nvPr/>
          </p:nvSpPr>
          <p:spPr>
            <a:xfrm rot="10800000">
              <a:off x="9370" y="6435"/>
              <a:ext cx="1439" cy="243"/>
            </a:xfrm>
            <a:prstGeom prst="rightArrow">
              <a:avLst>
                <a:gd name="adj1" fmla="val 49794"/>
                <a:gd name="adj2" fmla="val 50000"/>
              </a:avLst>
            </a:prstGeom>
            <a:noFill/>
            <a:ln>
              <a:solidFill>
                <a:srgbClr val="1B80C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01" name="右箭头 100"/>
            <p:cNvSpPr/>
            <p:nvPr/>
          </p:nvSpPr>
          <p:spPr>
            <a:xfrm rot="16200000">
              <a:off x="8244" y="5615"/>
              <a:ext cx="486" cy="243"/>
            </a:xfrm>
            <a:prstGeom prst="rightArrow">
              <a:avLst/>
            </a:prstGeom>
            <a:noFill/>
            <a:ln>
              <a:solidFill>
                <a:srgbClr val="1B80C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12*i*1"/>
  <p:tag name="KSO_WM_BEAUTIFY_FLAG" val="#wm#"/>
  <p:tag name="KSO_WM_TAG_VERSION" val="1.0"/>
  <p:tag name="KSO_WM_CHIP_GROUPID" val="62cbee2267e1b3ac3a1184e7"/>
  <p:tag name="KSO_WM_CHIP_XID" val="62cbee2367e1b3ac3a118905"/>
  <p:tag name="KSO_WM_UNIT_DEC_AREA_ID" val="d1ba0a52746b4618ad634d7180cc705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53066b6ec4882acfe6dc8c16011d5"/>
</p:tagLst>
</file>

<file path=ppt/tags/tag10.xml><?xml version="1.0" encoding="utf-8"?>
<p:tagLst xmlns:p="http://schemas.openxmlformats.org/presentationml/2006/main">
  <p:tag name="KSO_WM_UNIT_DEFAULT_FONT" val="16;18;2"/>
  <p:tag name="KSO_WM_UNIT_BLOCK" val="0"/>
  <p:tag name="KSO_WM_UNIT_DEC_AREA_ID" val="3610daa4fb8c43e9b947227971cd2aec"/>
  <p:tag name="KSO_WM_UNIT_SUBTYPE" val="b"/>
  <p:tag name="KSO_WM_UNIT_PRESET_TEXT" val="演讲人姓名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3148_1*f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"/>
  <p:tag name="KSO_WM_UNIT_TEXT_FILL_FORE_SCHEMECOLOR_INDEX" val="14"/>
  <p:tag name="KSO_WM_UNIT_TEXT_FILL_TYPE" val="1"/>
  <p:tag name="KSO_WM_TEMPLATE_ASSEMBLE_XID" val="62cfdfcd02b43a043daf0dea"/>
  <p:tag name="KSO_WM_TEMPLATE_ASSEMBLE_GROUPID" val="62cbee2267e1b3ac3a1184e7"/>
</p:tagLst>
</file>

<file path=ppt/tags/tag100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6669e1328fad44098aa485952d2c3bd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8e93bbae8a416a939edf99e96cdc02"/>
  <p:tag name="KSO_WM_SLIDE_BACKGROUND_TYPE" val="frame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29"/>
  <p:tag name="KSO_WM_CHIP_GROUPID" val="618359f9a6a891b1f9db065d"/>
  <p:tag name="KSO_WM_CHIP_XID" val="618b78ee18adb49c6c1f28f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7cf34923e32c45b19c9d64f9f4c5d4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5208c43d84b4dd08ba0a6bcc6f642fa"/>
  <p:tag name="KSO_WM_SLIDE_BACKGROUND_TYPE" val="leftRight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DEFAULT_FONT" val="36;46;2"/>
  <p:tag name="KSO_WM_UNIT_BLOCK" val="0"/>
  <p:tag name="KSO_WM_UNIT_DEC_AREA_ID" val="3cfc23ad98f949b8973568c4bc6d0a69"/>
  <p:tag name="KSO_WM_UNIT_PRESET_TEXT" val="TITLE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3148_1*b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"/>
  <p:tag name="KSO_WM_UNIT_TEXT_FILL_FORE_SCHEMECOLOR_INDEX" val="5"/>
  <p:tag name="KSO_WM_UNIT_TEXT_FILL_TYPE" val="1"/>
  <p:tag name="KSO_WM_TEMPLATE_ASSEMBLE_XID" val="62cfdfcd02b43a043daf0dea"/>
  <p:tag name="KSO_WM_TEMPLATE_ASSEMBLE_GROUPID" val="62cbee2267e1b3ac3a1184e7"/>
</p:tagLst>
</file>

<file path=ppt/tags/tag11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a4f0a2e2051044d5b950681a9205d3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13e5070aa6a41a3b016968b8dfacfae"/>
  <p:tag name="KSO_WM_SLIDE_BACKGROUND_TYPE" val="topBottom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3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DEFAULT_FONT" val="12;14;2"/>
  <p:tag name="KSO_WM_UNIT_BLOCK" val="0"/>
  <p:tag name="KSO_WM_UNIT_DEC_AREA_ID" val="80c135827d174d068401df84467a86cf"/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3148_1*f*2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UNIT_SUBTYPE" val="a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.15"/>
  <p:tag name="KSO_WM_UNIT_TEXT_FILL_FORE_SCHEMECOLOR_INDEX" val="13"/>
  <p:tag name="KSO_WM_UNIT_TEXT_FILL_TYPE" val="1"/>
  <p:tag name="KSO_WM_TEMPLATE_ASSEMBLE_XID" val="62cfdfcd02b43a043daf0dea"/>
  <p:tag name="KSO_WM_TEMPLATE_ASSEMBLE_GROUPID" val="62cbee2267e1b3ac3a1184e7"/>
</p:tagLst>
</file>

<file path=ppt/tags/tag12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ca3af6a3f5e54dbb8d5bc7b49e29a4a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74e32bdb0d34106aebd97e925ae1b43"/>
  <p:tag name="KSO_WM_SLIDE_BACKGROUND_TYPE" val="bottomTop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4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13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b3467f78684146b8b9f05017db5e2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e82e50988f34f4f8e6fc30f2702acb4"/>
  <p:tag name="KSO_WM_SLIDE_BACKGROUND_TYPE" val="navigation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5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14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9cc4499a506742579dd52871712beea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e161f3e3d2b4e1ba2612de4e2a55d63"/>
  <p:tag name="KSO_WM_SLIDE_BACKGROUND_TYPE" val="belt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3148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314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3148"/>
  <p:tag name="KSO_WM_CHIP_COLORING" val="3"/>
</p:tagLst>
</file>

<file path=ppt/tags/tag154.xml><?xml version="1.0" encoding="utf-8"?>
<p:tagLst xmlns:p="http://schemas.openxmlformats.org/presentationml/2006/main">
  <p:tag name="KSO_WM_UNIT_DEFAULT_FONT" val="36;46;2"/>
  <p:tag name="KSO_WM_UNIT_BLOCK" val="0"/>
  <p:tag name="KSO_WM_UNIT_DEC_AREA_ID" val="3cfc23ad98f949b8973568c4bc6d0a69"/>
  <p:tag name="KSO_WM_UNIT_PRESET_TEXT" val="TITLE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3148_1*b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"/>
  <p:tag name="KSO_WM_UNIT_TEXT_FILL_FORE_SCHEMECOLOR_INDEX" val="5"/>
  <p:tag name="KSO_WM_UNIT_TEXT_FILL_TYPE" val="1"/>
</p:tagLst>
</file>

<file path=ppt/tags/tag155.xml><?xml version="1.0" encoding="utf-8"?>
<p:tagLst xmlns:p="http://schemas.openxmlformats.org/presentationml/2006/main">
  <p:tag name="KSO_WM_SLIDE_ID" val="custom20223148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3148"/>
  <p:tag name="KSO_WM_SLIDE_LAYOUT" val="a_b_f"/>
  <p:tag name="KSO_WM_SLIDE_LAYOUT_CNT" val="1_1_2"/>
  <p:tag name="KSO_WM_CHIP_INFOS" val="{&quot;type&quot;:0,&quot;layout_type&quot;:&quot;1_NF_L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4a9d9b1e630cfd8f114d27"/>
  <p:tag name="KSO_WM_CHIP_FILLPROP" val="[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b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t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]"/>
  <p:tag name="KSO_WM_CHIP_DECFILLPROP" val="[]"/>
  <p:tag name="KSO_WM_CHIP_GROUPID" val="614a9d9b1e630cfd8f114d26"/>
  <p:tag name="KSO_WM_SLIDE_LAYOUT_INFO" val="{&quot;id&quot;:&quot;2022-07-14T17:20:15&quot;,&quot;margin&quot;:{&quot;bottom&quot;:3.6031739711761475,&quot;left&quot;:1.1591082811355591,&quot;right&quot;:14.522366523742676,&quot;top&quot;:5.1823053359985352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CHIP_COLORING" val="3"/>
  <p:tag name="KSO_WM_SLIDE_SUBTYPE" val="pureTxt"/>
  <p:tag name="KSO_WM_TEMPLATE_ASSEMBLE_XID" val="62cfdfcd02b43a043daf0dea"/>
  <p:tag name="KSO_WM_TEMPLATE_ASSEMBLE_GROUPID" val="62cbee2267e1b3ac3a1184e7"/>
  <p:tag name="KSO_WM_TEMPLATE_THUMBS_INDEX" val="1、2、3、4、7、19"/>
  <p:tag name="KSO_WM_SPECIAL_SOURCE" val="bdnull"/>
</p:tagLst>
</file>

<file path=ppt/tags/tag156.xml><?xml version="1.0" encoding="utf-8"?>
<p:tagLst xmlns:p="http://schemas.openxmlformats.org/presentationml/2006/main">
  <p:tag name="KSO_WM_UNIT_PLACING_PICTURE_USER_VIEWPORT" val="{&quot;height&quot;:1150,&quot;width&quot;:2236}"/>
</p:tagLst>
</file>

<file path=ppt/tags/tag157.xml><?xml version="1.0" encoding="utf-8"?>
<p:tagLst xmlns:p="http://schemas.openxmlformats.org/presentationml/2006/main">
  <p:tag name="KSO_WM_SPECIAL_SOURCE" val="bdnull"/>
</p:tagLst>
</file>

<file path=ppt/tags/tag158.xml><?xml version="1.0" encoding="utf-8"?>
<p:tagLst xmlns:p="http://schemas.openxmlformats.org/presentationml/2006/main">
  <p:tag name="KSO_WM_UNIT_PLACING_PICTURE_USER_VIEWPORT" val="{&quot;height&quot;:1150,&quot;width&quot;:2236}"/>
</p:tagLst>
</file>

<file path=ppt/tags/tag159.xml><?xml version="1.0" encoding="utf-8"?>
<p:tagLst xmlns:p="http://schemas.openxmlformats.org/presentationml/2006/main">
  <p:tag name="KSO_WM_SPECIAL_SOURCE" val="bdnull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PLACING_PICTURE_USER_VIEWPORT" val="{&quot;height&quot;:1150,&quot;width&quot;:2236}"/>
</p:tagLst>
</file>

<file path=ppt/tags/tag161.xml><?xml version="1.0" encoding="utf-8"?>
<p:tagLst xmlns:p="http://schemas.openxmlformats.org/presentationml/2006/main">
  <p:tag name="KSO_WM_SPECIAL_SOURCE" val="bdnull"/>
</p:tagLst>
</file>

<file path=ppt/tags/tag162.xml><?xml version="1.0" encoding="utf-8"?>
<p:tagLst xmlns:p="http://schemas.openxmlformats.org/presentationml/2006/main">
  <p:tag name="KSO_WM_SPECIAL_SOURCE" val="bdnull"/>
</p:tagLst>
</file>

<file path=ppt/tags/tag163.xml><?xml version="1.0" encoding="utf-8"?>
<p:tagLst xmlns:p="http://schemas.openxmlformats.org/presentationml/2006/main">
  <p:tag name="KSO_WM_SPECIAL_SOURCE" val="bdnull"/>
</p:tagLst>
</file>

<file path=ppt/tags/tag164.xml><?xml version="1.0" encoding="utf-8"?>
<p:tagLst xmlns:p="http://schemas.openxmlformats.org/presentationml/2006/main">
  <p:tag name="KSO_WM_UNIT_PLACING_PICTURE_USER_VIEWPORT" val="{&quot;height&quot;:1150,&quot;width&quot;:2236}"/>
</p:tagLst>
</file>

<file path=ppt/tags/tag165.xml><?xml version="1.0" encoding="utf-8"?>
<p:tagLst xmlns:p="http://schemas.openxmlformats.org/presentationml/2006/main">
  <p:tag name="KSO_WM_SPECIAL_SOURCE" val="bdnull"/>
</p:tagLst>
</file>

<file path=ppt/tags/tag166.xml><?xml version="1.0" encoding="utf-8"?>
<p:tagLst xmlns:p="http://schemas.openxmlformats.org/presentationml/2006/main">
  <p:tag name="KSO_WM_SPECIAL_SOURCE" val="bdnull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UNIT_PLACING_PICTURE_USER_VIEWPORT" val="{&quot;height&quot;:2535,&quot;width&quot;:1875}"/>
</p:tagLst>
</file>

<file path=ppt/tags/tag172.xml><?xml version="1.0" encoding="utf-8"?>
<p:tagLst xmlns:p="http://schemas.openxmlformats.org/presentationml/2006/main">
  <p:tag name="KSO_WM_SPECIAL_SOURCE" val="bdnull"/>
</p:tagLst>
</file>

<file path=ppt/tags/tag173.xml><?xml version="1.0" encoding="utf-8"?>
<p:tagLst xmlns:p="http://schemas.openxmlformats.org/presentationml/2006/main">
  <p:tag name="KSO_WM_SPECIAL_SOURCE" val="bdnull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UNIT_PLACING_PICTURE_USER_VIEWPORT" val="{&quot;height&quot;:2535,&quot;width&quot;:1875}"/>
</p:tagLst>
</file>

<file path=ppt/tags/tag179.xml><?xml version="1.0" encoding="utf-8"?>
<p:tagLst xmlns:p="http://schemas.openxmlformats.org/presentationml/2006/main">
  <p:tag name="KSO_WM_SPECIAL_SOURCE" val="bdnull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SPECIAL_SOURCE" val="bdnull"/>
</p:tagLst>
</file>

<file path=ppt/tags/tag181.xml><?xml version="1.0" encoding="utf-8"?>
<p:tagLst xmlns:p="http://schemas.openxmlformats.org/presentationml/2006/main">
  <p:tag name="KSO_WM_UNIT_DEFAULT_FONT" val="48;54;2"/>
  <p:tag name="KSO_WM_UNIT_BLOCK" val="0"/>
  <p:tag name="KSO_WM_UNIT_DEC_AREA_ID" val="d426fa2b09c54028a4b78dbd1f65cff7"/>
  <p:tag name="KSO_WM_UNIT_ISCONTENTSTITLE" val="0"/>
  <p:tag name="KSO_WM_UNIT_ISNUMDGMTITLE" val="0"/>
  <p:tag name="KSO_WM_UNIT_PRESET_TEXT" val="Thank you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3148_19*a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8890a504b8904ebc64545e"/>
  <p:tag name="KSO_WM_CHIP_XID" val="618890a504b8904ebc64545b"/>
  <p:tag name="KSO_WM_CHIP_FILLAREA_FILL_RULE" val="{&quot;fill_align&quot;:&quot;cm&quot;,&quot;fill_mode&quot;:&quot;adaptive&quot;,&quot;sacle_strategy&quot;:&quot;smart&quot;}"/>
  <p:tag name="KSO_WM_ASSEMBLE_CHIP_INDEX" val="c5788111612244f8938c95e970e9ecf0"/>
  <p:tag name="KSO_WM_UNIT_TEXT_FILL_FORE_SCHEMECOLOR_INDEX_BRIGHTNESS" val="0.15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DEFAULT_FONT" val="36;46;2"/>
  <p:tag name="KSO_WM_UNIT_BLOCK" val="0"/>
  <p:tag name="KSO_WM_UNIT_DEC_AREA_ID" val="3cfc23ad98f949b8973568c4bc6d0a69"/>
  <p:tag name="KSO_WM_UNIT_PRESET_TEXT" val="TITLE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3148_1*b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"/>
  <p:tag name="KSO_WM_UNIT_TEXT_FILL_FORE_SCHEMECOLOR_INDEX" val="5"/>
  <p:tag name="KSO_WM_UNIT_TEXT_FILL_TYPE" val="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23148"/>
  <p:tag name="KSO_WM_SLIDE_ID" val="custom20223148_19"/>
  <p:tag name="KSO_WM_TEMPLATE_SUBCATEGORY" val="21"/>
  <p:tag name="KSO_WM_TEMPLATE_MASTER_TYPE" val="1"/>
  <p:tag name="KSO_WM_TEMPLATE_COLOR_TYPE" val="1"/>
  <p:tag name="KSO_WM_SLIDE_ITEM_CNT" val="0"/>
  <p:tag name="KSO_WM_SLIDE_INDEX" val="19"/>
  <p:tag name="KSO_WM_TAG_VERSION" val="1.0"/>
  <p:tag name="KSO_WM_SLIDE_LAYOUT" val="a_b_f"/>
  <p:tag name="KSO_WM_SLIDE_LAYOUT_CNT" val="1_1_1"/>
  <p:tag name="KSO_WM_CHIP_INFOS" val="{&quot;type&quot;:0,&quot;layout_type&quot;:&quot;1_NF_LC_2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931b4718adb49c6c1f3db0"/>
  <p:tag name="KSO_WM_CHIP_FILLPROP" val="[[{&quot;text_align&quot;:&quot;lm&quot;,&quot;text_direction&quot;:&quot;horizontal&quot;,&quot;support_big_font&quot;:false,&quot;picture_toward&quot;:0,&quot;picture_dockside&quot;:[],&quot;fill_id&quot;:&quot;2269f23006fd43c782138f693335ef02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2269f23006fd43c782138f693335ef02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2269f23006fd43c782138f693335ef02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2269f23006fd43c782138f693335ef02&quot;,&quot;fill_align&quot;:&quot;cm&quot;,&quot;chip_types&quot;:[&quot;header&quot;]}]]"/>
  <p:tag name="KSO_WM_CHIP_DECFILLPROP" val="[]"/>
  <p:tag name="KSO_WM_CHIP_GROUPID" val="61931b4718adb49c6c1f3db2"/>
  <p:tag name="KSO_WM_SLIDE_LAYOUT_INFO" val="{&quot;id&quot;:&quot;2022-07-14T17:20:18&quot;,&quot;margin&quot;:{&quot;bottom&quot;:5.5978212356567383,&quot;left&quot;:1.2535221576690674,&quot;right&quot;:4.5627250671386719,&quot;top&quot;:5.597813606262207},&quot;type&quot;:0}"/>
  <p:tag name="KSO_WM_SLIDE_BK_DARK_LIGHT" val="2"/>
  <p:tag name="KSO_WM_SLIDE_BACKGROUND_TYPE" val="general"/>
  <p:tag name="KSO_WM_SLIDE_SUPPORT_FEATURE_TYPE" val="0"/>
  <p:tag name="KSO_WM_SLIDE_TYPE" val="endPage"/>
  <p:tag name="KSO_WM_CHIP_COLORING" val="3"/>
  <p:tag name="KSO_WM_SLIDE_SUBTYPE" val="pureTxt"/>
  <p:tag name="KSO_WM_TEMPLATE_ASSEMBLE_XID" val="62cfdfce02b43a043daf0e10"/>
  <p:tag name="KSO_WM_TEMPLATE_ASSEMBLE_GROUPID" val="62cbee2267e1b3ac3a1184e7"/>
  <p:tag name="KSO_WM_SPECIAL_SOURCE" val="bdnull"/>
</p:tagLst>
</file>

<file path=ppt/tags/tag184.xml><?xml version="1.0" encoding="utf-8"?>
<p:tagLst xmlns:p="http://schemas.openxmlformats.org/presentationml/2006/main">
  <p:tag name="KSO_WM_SPECIAL_SOURCE" val="bdnull"/>
</p:tagLst>
</file>

<file path=ppt/tags/tag185.xml><?xml version="1.0" encoding="utf-8"?>
<p:tagLst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COMMONDATA" val="eyJoZGlkIjoiMGU2ZjNlMTA1ZDAzOTM1NTk4ZDgzNjMxOTgwNTE2YWQifQ==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SUBTYPE" val="t"/>
  <p:tag name="KSO_WM_TEMPLATE_CATEGORY" val="chip"/>
  <p:tag name="KSO_WM_TEMPLATE_INDEX" val="20223148"/>
  <p:tag name="KSO_WM_UNIT_TYPE" val="i"/>
  <p:tag name="KSO_WM_UNIT_INDEX" val="1"/>
  <p:tag name="KSO_WM_UNIT_ID" val="chip20223148_14*i*1"/>
  <p:tag name="KSO_WM_BEAUTIFY_FLAG" val="#wm#"/>
  <p:tag name="KSO_WM_TAG_VERSION" val="1.0"/>
  <p:tag name="KSO_WM_CHIP_GROUPID" val="62cbee2267e1b3ac3a1184e7"/>
  <p:tag name="KSO_WM_CHIP_XID" val="62cbee2367e1b3ac3a11884a"/>
  <p:tag name="KSO_WM_UNIT_DEC_AREA_ID" val="cc3bcb733a054393b463c177b067d76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2bf3ea6654c45319154c44c06fc116f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2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2cbee2267e1b3ac3a1184e7"/>
  <p:tag name="KSO_WM_CHIP_XID" val="62cbee2367e1b3ac3a118797"/>
  <p:tag name="KSO_WM_UNIT_DEC_AREA_ID" val="3e3ffe26f5d647fbb9a35c62e34a452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84461ce441c43f2b8da8fc2d143332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4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724"/>
  <p:tag name="KSO_WM_UNIT_DEC_AREA_ID" val="33b412bb8bfa496080e0c00634bd8a13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c2d8edf853447a1a64caa91fde95bd3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3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6f9"/>
  <p:tag name="KSO_WM_UNIT_DEC_AREA_ID" val="c1d0c39165dd4478b78104f85d2c974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98d8ed38fd7468c8220c1b88d80e448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5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cbee2267e1b3ac3a1184e7"/>
  <p:tag name="KSO_WM_CHIP_XID" val="62cbee2367e1b3ac3a1186d7"/>
  <p:tag name="KSO_WM_UNIT_DEC_AREA_ID" val="292c0e223e1142ebbebf1bfa25e9430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f61cb9c7884256855f9a1aa760e1c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6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cbee2267e1b3ac3a1184e7"/>
  <p:tag name="KSO_WM_CHIP_XID" val="62cbee2367e1b3ac3a1186e7"/>
  <p:tag name="KSO_WM_UNIT_DEC_AREA_ID" val="36289d6bfd694a89bd25d23bed599101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364d896edcc4c0b96b2c8cda907d7bf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3.xml><?xml version="1.0" encoding="utf-8"?>
<p:tagLst xmlns:p="http://schemas.openxmlformats.org/presentationml/2006/main">
  <p:tag name="KSO_WM_UNIT_SUBTYPE" val="t"/>
  <p:tag name="KSO_WM_TEMPLATE_CATEGORY" val="chip"/>
  <p:tag name="KSO_WM_TEMPLATE_INDEX" val="20223148"/>
  <p:tag name="KSO_WM_UNIT_TYPE" val="i"/>
  <p:tag name="KSO_WM_UNIT_INDEX" val="1"/>
  <p:tag name="KSO_WM_UNIT_ID" val="chip20223148_16*i*1"/>
  <p:tag name="KSO_WM_BEAUTIFY_FLAG" val="#wm#"/>
  <p:tag name="KSO_WM_TAG_VERSION" val="1.0"/>
  <p:tag name="KSO_WM_CHIP_GROUPID" val="62cbee2267e1b3ac3a1184e7"/>
  <p:tag name="KSO_WM_CHIP_XID" val="62cbee2367e1b3ac3a11886b"/>
  <p:tag name="KSO_WM_UNIT_DEC_AREA_ID" val="80ac0d667e064b9a82b218c0c41983b4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ad68a7c9e514771af2c971bd51118f8"/>
</p:tagLst>
</file>

<file path=ppt/tags/tag30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39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4.xml><?xml version="1.0" encoding="utf-8"?>
<p:tagLst xmlns:p="http://schemas.openxmlformats.org/presentationml/2006/main">
  <p:tag name="KSO_WM_UNIT_SUBTYPE" val="u"/>
  <p:tag name="KSO_WM_TEMPLATE_CATEGORY" val="chip"/>
  <p:tag name="KSO_WM_TEMPLATE_INDEX" val="20223148"/>
  <p:tag name="KSO_WM_UNIT_TYPE" val="i"/>
  <p:tag name="KSO_WM_UNIT_INDEX" val="1"/>
  <p:tag name="KSO_WM_UNIT_ID" val="chip20223148_13*i*1"/>
  <p:tag name="KSO_WM_BEAUTIFY_FLAG" val="#wm#"/>
  <p:tag name="KSO_WM_TAG_VERSION" val="1.0"/>
  <p:tag name="KSO_WM_CHIP_GROUPID" val="62cbee2267e1b3ac3a1184e7"/>
  <p:tag name="KSO_WM_CHIP_XID" val="62cbee2367e1b3ac3a1188e5"/>
  <p:tag name="KSO_WM_UNIT_DEC_AREA_ID" val="f945619067824511ab043f083c6dabe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7c711e7dc4f41ffb9479c4b553cb0df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23*i*1"/>
  <p:tag name="KSO_WM_BEAUTIFY_FLAG" val="#wm#"/>
  <p:tag name="KSO_WM_TAG_VERSION" val="1.0"/>
  <p:tag name="KSO_WM_CHIP_GROUPID" val="62cbee2267e1b3ac3a1184e7"/>
  <p:tag name="KSO_WM_CHIP_XID" val="62cbee2367e1b3ac3a118586"/>
  <p:tag name="KSO_WM_UNIT_DEC_AREA_ID" val="21c15415be7d4a639bcb82002bc783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90481f4acb4494ab525de1087df8c4"/>
</p:tagLst>
</file>

<file path=ppt/tags/tag5.xml><?xml version="1.0" encoding="utf-8"?>
<p:tagLst xmlns:p="http://schemas.openxmlformats.org/presentationml/2006/main">
  <p:tag name="KSO_WM_UNIT_SUBTYPE" val="t"/>
  <p:tag name="KSO_WM_TEMPLATE_CATEGORY" val="chip"/>
  <p:tag name="KSO_WM_TEMPLATE_INDEX" val="20223148"/>
  <p:tag name="KSO_WM_UNIT_TYPE" val="i"/>
  <p:tag name="KSO_WM_UNIT_INDEX" val="1"/>
  <p:tag name="KSO_WM_UNIT_ID" val="chip20223148_15*i*1"/>
  <p:tag name="KSO_WM_BEAUTIFY_FLAG" val="#wm#"/>
  <p:tag name="KSO_WM_TAG_VERSION" val="1.0"/>
  <p:tag name="KSO_WM_CHIP_GROUPID" val="62cbee2267e1b3ac3a1184e7"/>
  <p:tag name="KSO_WM_CHIP_XID" val="62cbee2367e1b3ac3a118865"/>
  <p:tag name="KSO_WM_UNIT_DEC_AREA_ID" val="c70a9e5bb0604589a7b2378d126f1de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cd2b06b2c604f64b3f85e4030bb5bba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23148_25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DIAGRAM_GROUP_CODE" val="l1-1"/>
  <p:tag name="KSO_WM_CHIP_GROUPID" val="62cbee2267e1b3ac3a1184e7"/>
  <p:tag name="KSO_WM_CHIP_XID" val="62cbee2367e1b3ac3a118585"/>
  <p:tag name="KSO_WM_UNIT_DEC_AREA_ID" val="2514e4a778244fd3842b444903d1c4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c197575ecf649adbfcd60e0b6e7b42c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23148_24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DIAGRAM_GROUP_CODE" val="l1-1"/>
  <p:tag name="KSO_WM_CHIP_GROUPID" val="62cbee2267e1b3ac3a1184e7"/>
  <p:tag name="KSO_WM_CHIP_XID" val="62cbee2367e1b3ac3a118584"/>
  <p:tag name="KSO_WM_UNIT_DEC_AREA_ID" val="9f020529390644e5bce459105b177d95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bc9d58c5a37450fad7002675093e0ea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0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69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77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18*i*1"/>
  <p:tag name="KSO_WM_BEAUTIFY_FLAG" val="#wm#"/>
  <p:tag name="KSO_WM_TAG_VERSION" val="1.0"/>
  <p:tag name="KSO_WM_CHIP_GROUPID" val="62cbee2267e1b3ac3a1184e7"/>
  <p:tag name="KSO_WM_CHIP_XID" val="62cbee2367e1b3ac3a118656"/>
  <p:tag name="KSO_WM_UNIT_DEC_AREA_ID" val="7c20efbe006b466da4335f97a2be194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7b9a53fdb242138b9a0e885da57dea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9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5cb"/>
  <p:tag name="KSO_WM_UNIT_DEC_AREA_ID" val="efbae60d243745b69384d85c0fb192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f4f47f79ffe4f58a3dfc9a64ef02ff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2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2cbee2267e1b3ac3a1184e7"/>
  <p:tag name="KSO_WM_CHIP_XID" val="62cbee2367e1b3ac3a11862f"/>
  <p:tag name="KSO_WM_UNIT_DEC_AREA_ID" val="d2da9cc647dc424cb56366501c4a010c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19f8bf86b2d476bb53de330853a009d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21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2cbee2267e1b3ac3a1184e7"/>
  <p:tag name="KSO_WM_CHIP_XID" val="62cbee2367e1b3ac3a118651"/>
  <p:tag name="KSO_WM_UNIT_DEC_AREA_ID" val="460b27ed11ec43208c7b6ea7b075578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5c66d4c7543458cad09455903974e2c"/>
</p:tagLst>
</file>

<file path=ppt/tags/tag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DEFAULT_FONT" val="48;60;2"/>
  <p:tag name="KSO_WM_UNIT_BLOCK" val="0"/>
  <p:tag name="KSO_WM_UNIT_DEC_AREA_ID" val="dca5d12dd1de47ec81d9c80860e55f78"/>
  <p:tag name="KSO_WM_UNIT_ISCONTENTSTITLE" val="0"/>
  <p:tag name="KSO_WM_UNIT_ISNUMDGMTITLE" val="0"/>
  <p:tag name="KSO_WM_UNIT_PRESET_TEXT" val="渐变风商业计划模板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3148_1*a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.15"/>
  <p:tag name="KSO_WM_UNIT_TEXT_FILL_FORE_SCHEMECOLOR_INDEX" val="13"/>
  <p:tag name="KSO_WM_UNIT_TEXT_FILL_TYPE" val="1"/>
  <p:tag name="KSO_WM_TEMPLATE_ASSEMBLE_XID" val="62cfdfcd02b43a043daf0dea"/>
  <p:tag name="KSO_WM_TEMPLATE_ASSEMBLE_GROUPID" val="62cbee2267e1b3ac3a1184e7"/>
</p:tagLst>
</file>

<file path=ppt/tags/tag90.xml><?xml version="1.0" encoding="utf-8"?>
<p:tagLst xmlns:p="http://schemas.openxmlformats.org/presentationml/2006/main">
  <p:tag name="KSO_WM_UNIT_DEFAULT_FONT" val="48;54;2"/>
  <p:tag name="KSO_WM_UNIT_BLOCK" val="0"/>
  <p:tag name="KSO_WM_UNIT_DEC_AREA_ID" val="d426fa2b09c54028a4b78dbd1f65cff7"/>
  <p:tag name="KSO_WM_UNIT_ISCONTENTSTITLE" val="0"/>
  <p:tag name="KSO_WM_UNIT_ISNUMDGMTITLE" val="0"/>
  <p:tag name="KSO_WM_UNIT_PRESET_TEXT" val="Thank you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3148_1*a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8890a504b8904ebc64545e"/>
  <p:tag name="KSO_WM_CHIP_XID" val="618890a504b8904ebc64545b"/>
  <p:tag name="KSO_WM_CHIP_FILLAREA_FILL_RULE" val="{&quot;fill_align&quot;:&quot;cm&quot;,&quot;fill_mode&quot;:&quot;adaptive&quot;,&quot;sacle_strategy&quot;:&quot;smart&quot;}"/>
  <p:tag name="KSO_WM_ASSEMBLE_CHIP_INDEX" val="c5788111612244f8938c95e970e9ecf0"/>
  <p:tag name="KSO_WM_UNIT_TEXT_FILL_FORE_SCHEMECOLOR_INDEX_BRIGHTNESS" val="0.15"/>
  <p:tag name="KSO_WM_UNIT_TEXT_FILL_FORE_SCHEMECOLOR_INDEX" val="13"/>
  <p:tag name="KSO_WM_UNIT_TEXT_FILL_TYPE" val="1"/>
  <p:tag name="KSO_WM_TEMPLATE_ASSEMBLE_XID" val="62cfdfce02b43a043daf0e10"/>
  <p:tag name="KSO_WM_TEMPLATE_ASSEMBLE_GROUPID" val="62cbee2267e1b3ac3a1184e7"/>
</p:tagLst>
</file>

<file path=ppt/tags/tag91.xml><?xml version="1.0" encoding="utf-8"?>
<p:tagLst xmlns:p="http://schemas.openxmlformats.org/presentationml/2006/main">
  <p:tag name="KSO_WM_UNIT_DEFAULT_FONT" val="28;33;2"/>
  <p:tag name="KSO_WM_UNIT_BLOCK" val="0"/>
  <p:tag name="KSO_WM_UNIT_DEC_AREA_ID" val="997ebaf4be70479380d59143d917629f"/>
  <p:tag name="KSO_WM_UNIT_ISCONTENTSTITLE" val="0"/>
  <p:tag name="KSO_WM_UNIT_ISNUMDGMTITLE" val="0"/>
  <p:tag name="KSO_WM_UNIT_PRESET_TEXT" val="THANK YOU FOR WATCHING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3148_1*b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8890a504b8904ebc64545e"/>
  <p:tag name="KSO_WM_CHIP_XID" val="618890a504b8904ebc64545b"/>
  <p:tag name="KSO_WM_CHIP_FILLAREA_FILL_RULE" val="{&quot;fill_align&quot;:&quot;cm&quot;,&quot;fill_mode&quot;:&quot;adaptive&quot;,&quot;sacle_strategy&quot;:&quot;smart&quot;}"/>
  <p:tag name="KSO_WM_ASSEMBLE_CHIP_INDEX" val="c5788111612244f8938c95e970e9ecf0"/>
  <p:tag name="KSO_WM_UNIT_TEXT_FILL_FORE_SCHEMECOLOR_INDEX_BRIGHTNESS" val="0.15"/>
  <p:tag name="KSO_WM_UNIT_TEXT_FILL_FORE_SCHEMECOLOR_INDEX" val="13"/>
  <p:tag name="KSO_WM_UNIT_TEXT_FILL_TYPE" val="1"/>
  <p:tag name="KSO_WM_TEMPLATE_ASSEMBLE_XID" val="62cfdfce02b43a043daf0e10"/>
  <p:tag name="KSO_WM_TEMPLATE_ASSEMBLE_GROUPID" val="62cbee2267e1b3ac3a1184e7"/>
</p:tagLst>
</file>

<file path=ppt/tags/tag92.xml><?xml version="1.0" encoding="utf-8"?>
<p:tagLst xmlns:p="http://schemas.openxmlformats.org/presentationml/2006/main">
  <p:tag name="KSO_WM_UNIT_BLOCK" val="0"/>
  <p:tag name="KSO_WM_UNIT_DEC_AREA_ID" val="62b5bd6a604a4bd887b07e38a445d862"/>
  <p:tag name="KSO_WM_UNIT_DEFAULT_FONT" val="16;18;2"/>
  <p:tag name="KSO_WM_UNIT_SUBTYPE" val="a"/>
  <p:tag name="KSO_WM_UNIT_PRESET_TEXT" val="单击此处添加正文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3148_1*f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8890a504b8904ebc64545e"/>
  <p:tag name="KSO_WM_CHIP_XID" val="618890a504b8904ebc64545b"/>
  <p:tag name="KSO_WM_CHIP_FILLAREA_FILL_RULE" val="{&quot;fill_align&quot;:&quot;cm&quot;,&quot;fill_mode&quot;:&quot;adaptive&quot;,&quot;sacle_strategy&quot;:&quot;smart&quot;}"/>
  <p:tag name="KSO_WM_ASSEMBLE_CHIP_INDEX" val="c5788111612244f8938c95e970e9ecf0"/>
  <p:tag name="KSO_WM_UNIT_TEXT_FILL_FORE_SCHEMECOLOR_INDEX_BRIGHTNESS" val="0.15"/>
  <p:tag name="KSO_WM_UNIT_TEXT_FILL_FORE_SCHEMECOLOR_INDEX" val="13"/>
  <p:tag name="KSO_WM_UNIT_TEXT_FILL_TYPE" val="1"/>
  <p:tag name="KSO_WM_TEMPLATE_ASSEMBLE_XID" val="62cfdfce02b43a043daf0e10"/>
  <p:tag name="KSO_WM_TEMPLATE_ASSEMBLE_GROUPID" val="62cbee2267e1b3ac3a1184e7"/>
</p:tagLst>
</file>

<file path=ppt/tags/tag93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  <p:tag name="KSO_WM_SLIDE_BACKGROUND_TYPE" val="general"/>
</p:tagLst>
</file>

<file path=ppt/tags/tag94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  <p:tag name="KSO_WM_SLIDE_BACKGROUND_TYPE" val="general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SLIDE_BACKGROUND_TYPE" val="general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自定义 977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4C68C"/>
      </a:accent1>
      <a:accent2>
        <a:srgbClr val="E6C35D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思源黑体 CN Heavy">
      <a:majorFont>
        <a:latin typeface="思源黑体 CN Normal"/>
        <a:ea typeface="思源黑体 CN Heavy"/>
        <a:cs typeface=""/>
      </a:majorFont>
      <a:minorFont>
        <a:latin typeface="思源黑体 CN Normal"/>
        <a:ea typeface="思源黑体 CN Norm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093F8D"/>
      </a:dk2>
      <a:lt2>
        <a:srgbClr val="635DB5"/>
      </a:lt2>
      <a:accent1>
        <a:srgbClr val="1FBDEC"/>
      </a:accent1>
      <a:accent2>
        <a:srgbClr val="836DCC"/>
      </a:accent2>
      <a:accent3>
        <a:srgbClr val="23B6E4"/>
      </a:accent3>
      <a:accent4>
        <a:srgbClr val="A07EAA"/>
      </a:accent4>
      <a:accent5>
        <a:srgbClr val="0A5FB2"/>
      </a:accent5>
      <a:accent6>
        <a:srgbClr val="01215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977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4C68C"/>
      </a:accent1>
      <a:accent2>
        <a:srgbClr val="E6C35D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思源黑体 CN Heavy">
      <a:majorFont>
        <a:latin typeface="思源黑体 CN Normal"/>
        <a:ea typeface="思源黑体 CN Heavy"/>
        <a:cs typeface=""/>
      </a:majorFont>
      <a:minorFont>
        <a:latin typeface="思源黑体 CN Normal"/>
        <a:ea typeface="思源黑体 CN Norm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5650</Words>
  <Application>WPS 文字</Application>
  <PresentationFormat>全屏显示(16:9)</PresentationFormat>
  <Paragraphs>492</Paragraphs>
  <Slides>14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35" baseType="lpstr">
      <vt:lpstr>Arial</vt:lpstr>
      <vt:lpstr>宋体</vt:lpstr>
      <vt:lpstr>Wingdings</vt:lpstr>
      <vt:lpstr>思源黑体 CN Normal</vt:lpstr>
      <vt:lpstr>汉仪中黑KW</vt:lpstr>
      <vt:lpstr>Al Tarikh</vt:lpstr>
      <vt:lpstr>Arial Regular</vt:lpstr>
      <vt:lpstr>汉仪霸蛮体 简</vt:lpstr>
      <vt:lpstr>苹方-简</vt:lpstr>
      <vt:lpstr>微软雅黑</vt:lpstr>
      <vt:lpstr>汉仪旗黑</vt:lpstr>
      <vt:lpstr>宋体</vt:lpstr>
      <vt:lpstr>汉仪书宋二KW</vt:lpstr>
      <vt:lpstr>Algerian</vt:lpstr>
      <vt:lpstr>汉仪旗黑-50S</vt:lpstr>
      <vt:lpstr>Arial Rounded MT Bold</vt:lpstr>
      <vt:lpstr>思源黑体 CN Heavy</vt:lpstr>
      <vt:lpstr>Arial Unicode MS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Liu</cp:lastModifiedBy>
  <cp:revision>138</cp:revision>
  <dcterms:created xsi:type="dcterms:W3CDTF">2023-09-16T11:06:59Z</dcterms:created>
  <dcterms:modified xsi:type="dcterms:W3CDTF">2023-09-16T11:06:59Z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B33E5756FACC17424E470565F2800356</vt:lpwstr>
  </property>
  <property fmtid="{D5CDD505-2E9C-101B-9397-08002B2CF9AE}" pid="3" name="KSOProductBuildVer">
    <vt:lpwstr>2052-5.4.0.7910</vt:lpwstr>
  </property>
  <property fmtid="{D5CDD505-2E9C-101B-9397-08002B2CF9AE}" pid="4" name="KSOTemplateUUID">
    <vt:lpwstr>v1.0_mb_02ViYle247Au0inuxn18yg==</vt:lpwstr>
  </property>
</Properties>
</file>